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notesMasterIdLst>
    <p:notesMasterId r:id="rId20"/>
  </p:notesMasterIdLst>
  <p:handoutMasterIdLst>
    <p:handoutMasterId r:id="rId21"/>
  </p:handoutMasterIdLst>
  <p:sldIdLst>
    <p:sldId id="954" r:id="rId2"/>
    <p:sldId id="988" r:id="rId3"/>
    <p:sldId id="1027" r:id="rId4"/>
    <p:sldId id="1028" r:id="rId5"/>
    <p:sldId id="1023" r:id="rId6"/>
    <p:sldId id="1018" r:id="rId7"/>
    <p:sldId id="999" r:id="rId8"/>
    <p:sldId id="1000" r:id="rId9"/>
    <p:sldId id="1001" r:id="rId10"/>
    <p:sldId id="1031" r:id="rId11"/>
    <p:sldId id="1030" r:id="rId12"/>
    <p:sldId id="1034" r:id="rId13"/>
    <p:sldId id="1032" r:id="rId14"/>
    <p:sldId id="1033" r:id="rId15"/>
    <p:sldId id="1035" r:id="rId16"/>
    <p:sldId id="1036" r:id="rId17"/>
    <p:sldId id="1026" r:id="rId18"/>
    <p:sldId id="987" r:id="rId19"/>
  </p:sldIdLst>
  <p:sldSz cx="9144000" cy="6858000" type="screen4x3"/>
  <p:notesSz cx="7315200" cy="9601200"/>
  <p:defaultTextStyle>
    <a:defPPr>
      <a:defRPr lang="en-US"/>
    </a:defPPr>
    <a:lvl1pPr algn="ctr" rtl="0" fontAlgn="base">
      <a:spcBef>
        <a:spcPct val="50000"/>
      </a:spcBef>
      <a:spcAft>
        <a:spcPct val="0"/>
      </a:spcAft>
      <a:defRPr sz="2400" kern="1200">
        <a:solidFill>
          <a:schemeClr val="tx1"/>
        </a:solidFill>
        <a:latin typeface="Arial" pitchFamily="34" charset="0"/>
        <a:ea typeface="+mn-ea"/>
        <a:cs typeface="+mn-cs"/>
      </a:defRPr>
    </a:lvl1pPr>
    <a:lvl2pPr marL="457200" algn="ctr" rtl="0" fontAlgn="base">
      <a:spcBef>
        <a:spcPct val="50000"/>
      </a:spcBef>
      <a:spcAft>
        <a:spcPct val="0"/>
      </a:spcAft>
      <a:defRPr sz="2400" kern="1200">
        <a:solidFill>
          <a:schemeClr val="tx1"/>
        </a:solidFill>
        <a:latin typeface="Arial" pitchFamily="34" charset="0"/>
        <a:ea typeface="+mn-ea"/>
        <a:cs typeface="+mn-cs"/>
      </a:defRPr>
    </a:lvl2pPr>
    <a:lvl3pPr marL="914400" algn="ctr" rtl="0" fontAlgn="base">
      <a:spcBef>
        <a:spcPct val="50000"/>
      </a:spcBef>
      <a:spcAft>
        <a:spcPct val="0"/>
      </a:spcAft>
      <a:defRPr sz="2400" kern="1200">
        <a:solidFill>
          <a:schemeClr val="tx1"/>
        </a:solidFill>
        <a:latin typeface="Arial" pitchFamily="34" charset="0"/>
        <a:ea typeface="+mn-ea"/>
        <a:cs typeface="+mn-cs"/>
      </a:defRPr>
    </a:lvl3pPr>
    <a:lvl4pPr marL="1371600" algn="ctr" rtl="0" fontAlgn="base">
      <a:spcBef>
        <a:spcPct val="50000"/>
      </a:spcBef>
      <a:spcAft>
        <a:spcPct val="0"/>
      </a:spcAft>
      <a:defRPr sz="2400" kern="1200">
        <a:solidFill>
          <a:schemeClr val="tx1"/>
        </a:solidFill>
        <a:latin typeface="Arial" pitchFamily="34" charset="0"/>
        <a:ea typeface="+mn-ea"/>
        <a:cs typeface="+mn-cs"/>
      </a:defRPr>
    </a:lvl4pPr>
    <a:lvl5pPr marL="1828800" algn="ctr" rtl="0" fontAlgn="base">
      <a:spcBef>
        <a:spcPct val="5000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FFFF99"/>
    <a:srgbClr val="0000FF"/>
    <a:srgbClr val="B2B2B2"/>
    <a:srgbClr val="990000"/>
    <a:srgbClr val="99FF33"/>
    <a:srgbClr val="FFFFCC"/>
    <a:srgbClr val="1D2F68"/>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29" autoAdjust="0"/>
    <p:restoredTop sz="99821" autoAdjust="0"/>
  </p:normalViewPr>
  <p:slideViewPr>
    <p:cSldViewPr showGuides="1">
      <p:cViewPr varScale="1">
        <p:scale>
          <a:sx n="50" d="100"/>
          <a:sy n="50" d="100"/>
        </p:scale>
        <p:origin x="-989" y="-77"/>
      </p:cViewPr>
      <p:guideLst>
        <p:guide orient="horz"/>
        <p:guide pos="57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p:scale>
          <a:sx n="100" d="100"/>
          <a:sy n="100" d="100"/>
        </p:scale>
        <p:origin x="-1554" y="-72"/>
      </p:cViewPr>
      <p:guideLst>
        <p:guide orient="horz" pos="3024"/>
        <p:guide pos="2304"/>
      </p:guideLst>
    </p:cSldViewPr>
  </p:notes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8123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4725" y="4560888"/>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39" tIns="47668" rIns="97039" bIns="47668" numCol="1" anchor="t" anchorCtr="0" compatLnSpc="1">
            <a:prstTxWarp prst="textNoShape">
              <a:avLst/>
            </a:prstTxWarp>
          </a:bodyPr>
          <a:lstStyle/>
          <a:p>
            <a:pPr lvl="0"/>
            <a:r>
              <a:rPr lang="en-US" noProof="0" smtClean="0"/>
              <a:t>Click to edit Master notes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483" name="Rectangle 3"/>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7815396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cap="flat"/>
        </p:spPr>
      </p:sp>
      <p:sp>
        <p:nvSpPr>
          <p:cNvPr id="21507" name="Rectangle 3"/>
          <p:cNvSpPr>
            <a:spLocks noGrp="1" noChangeArrowheads="1"/>
          </p:cNvSpPr>
          <p:nvPr>
            <p:ph type="body" idx="1"/>
          </p:nvPr>
        </p:nvSpPr>
        <p:spPr>
          <a:noFill/>
        </p:spPr>
        <p:txBody>
          <a:bodyPr/>
          <a:lstStyle/>
          <a:p>
            <a:pPr latinLnBrk="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l="10051"/>
          <a:stretch>
            <a:fillRect/>
          </a:stretch>
        </p:blipFill>
        <p:spPr bwMode="auto">
          <a:xfrm>
            <a:off x="5287963" y="0"/>
            <a:ext cx="3856037" cy="685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5"/>
          <p:cNvGrpSpPr>
            <a:grpSpLocks/>
          </p:cNvGrpSpPr>
          <p:nvPr/>
        </p:nvGrpSpPr>
        <p:grpSpPr bwMode="auto">
          <a:xfrm>
            <a:off x="5873750" y="269875"/>
            <a:ext cx="2895600" cy="911225"/>
            <a:chOff x="3700" y="170"/>
            <a:chExt cx="1824" cy="574"/>
          </a:xfrm>
        </p:grpSpPr>
        <p:pic>
          <p:nvPicPr>
            <p:cNvPr id="6" name="Picture 6" descr="NEW FAA LOGO"/>
            <p:cNvPicPr>
              <a:picLocks noChangeAspect="1" noChangeArrowheads="1"/>
            </p:cNvPicPr>
            <p:nvPr userDrawn="1"/>
          </p:nvPicPr>
          <p:blipFill>
            <a:blip r:embed="rId3" cstate="print">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lnSpc>
                  <a:spcPct val="85000"/>
                </a:lnSpc>
                <a:spcBef>
                  <a:spcPct val="0"/>
                </a:spcBef>
              </a:pPr>
              <a:r>
                <a:rPr lang="en-US" sz="1800" b="1">
                  <a:solidFill>
                    <a:schemeClr val="bg1"/>
                  </a:solidFill>
                </a:rPr>
                <a:t>Federal Aviation</a:t>
              </a:r>
            </a:p>
            <a:p>
              <a:pPr algn="l" eaLnBrk="1" hangingPunct="1">
                <a:lnSpc>
                  <a:spcPct val="85000"/>
                </a:lnSpc>
                <a:spcBef>
                  <a:spcPct val="0"/>
                </a:spcBef>
              </a:pPr>
              <a:r>
                <a:rPr lang="en-US" sz="1800" b="1">
                  <a:solidFill>
                    <a:schemeClr val="bg1"/>
                  </a:solidFill>
                </a:rPr>
                <a:t>Administration</a:t>
              </a:r>
            </a:p>
          </p:txBody>
        </p:sp>
      </p:grpSp>
      <p:sp>
        <p:nvSpPr>
          <p:cNvPr id="990211" name="Rectangle 3"/>
          <p:cNvSpPr>
            <a:spLocks noGrp="1" noChangeArrowheads="1"/>
          </p:cNvSpPr>
          <p:nvPr>
            <p:ph type="ctrTitle"/>
          </p:nvPr>
        </p:nvSpPr>
        <p:spPr>
          <a:xfrm>
            <a:off x="446088" y="312738"/>
            <a:ext cx="4983162" cy="1677987"/>
          </a:xfrm>
        </p:spPr>
        <p:txBody>
          <a:bodyPr anchor="t"/>
          <a:lstStyle>
            <a:lvl1pPr>
              <a:defRPr/>
            </a:lvl1pPr>
          </a:lstStyle>
          <a:p>
            <a:pPr lvl="0"/>
            <a:r>
              <a:rPr lang="en-US" noProof="0" smtClean="0"/>
              <a:t>Select to edit master title</a:t>
            </a:r>
          </a:p>
        </p:txBody>
      </p:sp>
      <p:sp>
        <p:nvSpPr>
          <p:cNvPr id="990212" name="Rectangle 4"/>
          <p:cNvSpPr>
            <a:spLocks noGrp="1" noChangeArrowheads="1"/>
          </p:cNvSpPr>
          <p:nvPr>
            <p:ph type="subTitle" idx="1"/>
          </p:nvPr>
        </p:nvSpPr>
        <p:spPr>
          <a:xfrm>
            <a:off x="449263" y="2449513"/>
            <a:ext cx="4951412" cy="1752600"/>
          </a:xfrm>
        </p:spPr>
        <p:txBody>
          <a:bodyPr/>
          <a:lstStyle>
            <a:lvl1pPr marL="0" indent="0">
              <a:buFontTx/>
              <a:buNone/>
              <a:defRPr sz="3200">
                <a:solidFill>
                  <a:srgbClr val="990000"/>
                </a:solidFill>
              </a:defRPr>
            </a:lvl1pPr>
          </a:lstStyle>
          <a:p>
            <a:pPr lvl="0"/>
            <a:r>
              <a:rPr lang="en-US" noProof="0" smtClean="0"/>
              <a:t>Select to edit master subtitle</a:t>
            </a:r>
          </a:p>
        </p:txBody>
      </p:sp>
    </p:spTree>
    <p:extLst>
      <p:ext uri="{BB962C8B-B14F-4D97-AF65-F5344CB8AC3E}">
        <p14:creationId xmlns:p14="http://schemas.microsoft.com/office/powerpoint/2010/main" val="1010381609"/>
      </p:ext>
    </p:extLst>
  </p:cSld>
  <p:clrMapOvr>
    <a:masterClrMapping/>
  </p:clrMapOvr>
  <p:transition spd="med">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23838"/>
            <a:ext cx="8047038" cy="847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508125"/>
            <a:ext cx="8047038" cy="21796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5300" y="3840163"/>
            <a:ext cx="8047038" cy="21796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4628082"/>
      </p:ext>
    </p:extLst>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5973566"/>
      </p:ext>
    </p:extLst>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6525"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4225" y="1508125"/>
            <a:ext cx="3948113"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0821196"/>
      </p:ext>
    </p:extLst>
  </p:cSld>
  <p:clrMapOvr>
    <a:masterClrMapping/>
  </p:clrMapOvr>
  <p:transition spd="med">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5685016"/>
      </p:ext>
    </p:extLst>
  </p:cSld>
  <p:clrMapOvr>
    <a:masterClrMapping/>
  </p:clrMapOvr>
  <p:transition spd="med">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37704265"/>
      </p:ext>
    </p:extLst>
  </p:cSld>
  <p:clrMapOvr>
    <a:masterClrMapping/>
  </p:clrMapOvr>
  <p:transition spd="med">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989247"/>
      </p:ext>
    </p:extLst>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0932199"/>
      </p:ext>
    </p:extLst>
  </p:cSld>
  <p:clrMapOvr>
    <a:masterClrMapping/>
  </p:clrMapOvr>
  <p:transition spd="med">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8022783"/>
      </p:ext>
    </p:extLst>
  </p:cSld>
  <p:clrMapOvr>
    <a:masterClrMapping/>
  </p:clrMapOvr>
  <p:transition spd="med">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23838"/>
            <a:ext cx="8047038" cy="8477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47038" cy="4511675"/>
          </a:xfrm>
        </p:spPr>
        <p:txBody>
          <a:bodyPr/>
          <a:lstStyle/>
          <a:p>
            <a:pPr lvl="0"/>
            <a:endParaRPr lang="en-US" noProof="0" smtClean="0"/>
          </a:p>
        </p:txBody>
      </p:sp>
    </p:spTree>
    <p:extLst>
      <p:ext uri="{BB962C8B-B14F-4D97-AF65-F5344CB8AC3E}">
        <p14:creationId xmlns:p14="http://schemas.microsoft.com/office/powerpoint/2010/main" val="4014626596"/>
      </p:ext>
    </p:extLst>
  </p:cSld>
  <p:clrMapOvr>
    <a:masterClrMapping/>
  </p:clrMapOvr>
  <p:transition spd="med">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46788"/>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auto">
          <a:xfrm>
            <a:off x="495300" y="1508125"/>
            <a:ext cx="8047038"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4"/>
          <p:cNvSpPr txBox="1">
            <a:spLocks noChangeArrowheads="1"/>
          </p:cNvSpPr>
          <p:nvPr/>
        </p:nvSpPr>
        <p:spPr bwMode="auto">
          <a:xfrm>
            <a:off x="449263" y="6194425"/>
            <a:ext cx="348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r>
              <a:rPr lang="en-US" sz="1200" dirty="0" smtClean="0">
                <a:solidFill>
                  <a:srgbClr val="C0C0C0"/>
                </a:solidFill>
              </a:rPr>
              <a:t>Derive</a:t>
            </a:r>
            <a:r>
              <a:rPr lang="en-US" sz="1200" baseline="0" dirty="0" smtClean="0">
                <a:solidFill>
                  <a:srgbClr val="C0C0C0"/>
                </a:solidFill>
              </a:rPr>
              <a:t> RCP – RSP criteria</a:t>
            </a:r>
            <a:r>
              <a:rPr lang="en-US" sz="1200" dirty="0">
                <a:solidFill>
                  <a:srgbClr val="C0C0C0"/>
                </a:solidFill>
              </a:rPr>
              <a:t/>
            </a:r>
            <a:br>
              <a:rPr lang="en-US" sz="1200" dirty="0">
                <a:solidFill>
                  <a:srgbClr val="C0C0C0"/>
                </a:solidFill>
              </a:rPr>
            </a:br>
            <a:r>
              <a:rPr lang="en-US" sz="1200" dirty="0" smtClean="0">
                <a:solidFill>
                  <a:srgbClr val="C0C0C0"/>
                </a:solidFill>
              </a:rPr>
              <a:t>13-14</a:t>
            </a:r>
            <a:r>
              <a:rPr lang="en-US" sz="1200" baseline="0" dirty="0" smtClean="0">
                <a:solidFill>
                  <a:srgbClr val="C0C0C0"/>
                </a:solidFill>
              </a:rPr>
              <a:t> </a:t>
            </a:r>
            <a:r>
              <a:rPr lang="en-US" sz="1200" baseline="0" dirty="0" smtClean="0">
                <a:solidFill>
                  <a:srgbClr val="C0C0C0"/>
                </a:solidFill>
              </a:rPr>
              <a:t>May 2013</a:t>
            </a:r>
            <a:endParaRPr lang="en-US" sz="1200" dirty="0">
              <a:solidFill>
                <a:srgbClr val="C0C0C0"/>
              </a:solidFill>
            </a:endParaRPr>
          </a:p>
        </p:txBody>
      </p:sp>
      <p:sp>
        <p:nvSpPr>
          <p:cNvPr id="1029" name="Rectangle 5"/>
          <p:cNvSpPr>
            <a:spLocks noChangeArrowheads="1"/>
          </p:cNvSpPr>
          <p:nvPr/>
        </p:nvSpPr>
        <p:spPr bwMode="auto">
          <a:xfrm>
            <a:off x="6940550" y="63055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0"/>
              </a:spcBef>
            </a:pPr>
            <a:fld id="{891A6C80-4A9F-4DD6-B6D8-982EE6EEA04B}" type="slidenum">
              <a:rPr lang="en-US" sz="1200" b="1">
                <a:solidFill>
                  <a:schemeClr val="bg1"/>
                </a:solidFill>
              </a:rPr>
              <a:pPr algn="r">
                <a:spcBef>
                  <a:spcPct val="0"/>
                </a:spcBef>
              </a:pPr>
              <a:t>‹#›</a:t>
            </a:fld>
            <a:endParaRPr lang="en-US" sz="1200" b="1">
              <a:solidFill>
                <a:schemeClr val="bg1"/>
              </a:solidFill>
            </a:endParaRPr>
          </a:p>
        </p:txBody>
      </p:sp>
      <p:grpSp>
        <p:nvGrpSpPr>
          <p:cNvPr id="1030" name="Group 6"/>
          <p:cNvGrpSpPr>
            <a:grpSpLocks/>
          </p:cNvGrpSpPr>
          <p:nvPr/>
        </p:nvGrpSpPr>
        <p:grpSpPr bwMode="auto">
          <a:xfrm>
            <a:off x="5708650" y="6124575"/>
            <a:ext cx="2047875" cy="661988"/>
            <a:chOff x="3596" y="3858"/>
            <a:chExt cx="1290" cy="417"/>
          </a:xfrm>
        </p:grpSpPr>
        <p:pic>
          <p:nvPicPr>
            <p:cNvPr id="1032" name="Picture 7" descr="NEW FAA LOGO"/>
            <p:cNvPicPr>
              <a:picLocks noChangeAspect="1" noChangeArrowheads="1"/>
            </p:cNvPicPr>
            <p:nvPr userDrawn="1"/>
          </p:nvPicPr>
          <p:blipFill>
            <a:blip r:embed="rId12" cstate="print">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8"/>
            <p:cNvSpPr txBox="1">
              <a:spLocks noChangeArrowheads="1"/>
            </p:cNvSpPr>
            <p:nvPr userDrawn="1"/>
          </p:nvSpPr>
          <p:spPr bwMode="auto">
            <a:xfrm>
              <a:off x="4023" y="3933"/>
              <a:ext cx="86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spcBef>
                  <a:spcPct val="0"/>
                </a:spcBef>
              </a:pPr>
              <a:r>
                <a:rPr lang="en-US" sz="1200" b="1">
                  <a:solidFill>
                    <a:schemeClr val="bg1"/>
                  </a:solidFill>
                </a:rPr>
                <a:t>Federal Aviation</a:t>
              </a:r>
            </a:p>
            <a:p>
              <a:pPr algn="l" eaLnBrk="1" hangingPunct="1">
                <a:spcBef>
                  <a:spcPct val="0"/>
                </a:spcBef>
              </a:pPr>
              <a:r>
                <a:rPr lang="en-US" sz="1200" b="1">
                  <a:solidFill>
                    <a:schemeClr val="bg1"/>
                  </a:solidFill>
                </a:rPr>
                <a:t>Administration</a:t>
              </a:r>
            </a:p>
          </p:txBody>
        </p:sp>
      </p:grpSp>
      <p:sp>
        <p:nvSpPr>
          <p:cNvPr id="1031" name="Rectangle 10"/>
          <p:cNvSpPr>
            <a:spLocks noGrp="1" noChangeArrowheads="1"/>
          </p:cNvSpPr>
          <p:nvPr>
            <p:ph type="title"/>
          </p:nvPr>
        </p:nvSpPr>
        <p:spPr bwMode="auto">
          <a:xfrm>
            <a:off x="495300" y="223838"/>
            <a:ext cx="8047038"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3" r:id="rId3"/>
    <p:sldLayoutId id="2147483694" r:id="rId4"/>
    <p:sldLayoutId id="2147483695" r:id="rId5"/>
    <p:sldLayoutId id="2147483696" r:id="rId6"/>
    <p:sldLayoutId id="2147483697" r:id="rId7"/>
    <p:sldLayoutId id="2147483698" r:id="rId8"/>
    <p:sldLayoutId id="2147483701" r:id="rId9"/>
    <p:sldLayoutId id="2147483702" r:id="rId10"/>
  </p:sldLayoutIdLst>
  <p:transition spd="med">
    <p:pull dir="lu"/>
  </p:transition>
  <p:txStyles>
    <p:titleStyle>
      <a:lvl1pPr algn="l" rtl="0" eaLnBrk="0" fontAlgn="base" hangingPunct="0">
        <a:spcBef>
          <a:spcPct val="50000"/>
        </a:spcBef>
        <a:spcAft>
          <a:spcPct val="0"/>
        </a:spcAft>
        <a:defRPr sz="3600" b="1">
          <a:solidFill>
            <a:srgbClr val="1D2F68"/>
          </a:solidFill>
          <a:latin typeface="+mj-lt"/>
          <a:ea typeface="+mj-ea"/>
          <a:cs typeface="+mj-cs"/>
        </a:defRPr>
      </a:lvl1pPr>
      <a:lvl2pPr algn="l" rtl="0" eaLnBrk="0" fontAlgn="base" hangingPunct="0">
        <a:spcBef>
          <a:spcPct val="50000"/>
        </a:spcBef>
        <a:spcAft>
          <a:spcPct val="0"/>
        </a:spcAft>
        <a:defRPr sz="3600" b="1">
          <a:solidFill>
            <a:srgbClr val="1D2F68"/>
          </a:solidFill>
          <a:latin typeface="Arial" pitchFamily="34" charset="0"/>
        </a:defRPr>
      </a:lvl2pPr>
      <a:lvl3pPr algn="l" rtl="0" eaLnBrk="0" fontAlgn="base" hangingPunct="0">
        <a:spcBef>
          <a:spcPct val="50000"/>
        </a:spcBef>
        <a:spcAft>
          <a:spcPct val="0"/>
        </a:spcAft>
        <a:defRPr sz="3600" b="1">
          <a:solidFill>
            <a:srgbClr val="1D2F68"/>
          </a:solidFill>
          <a:latin typeface="Arial" pitchFamily="34" charset="0"/>
        </a:defRPr>
      </a:lvl3pPr>
      <a:lvl4pPr algn="l" rtl="0" eaLnBrk="0" fontAlgn="base" hangingPunct="0">
        <a:spcBef>
          <a:spcPct val="50000"/>
        </a:spcBef>
        <a:spcAft>
          <a:spcPct val="0"/>
        </a:spcAft>
        <a:defRPr sz="3600" b="1">
          <a:solidFill>
            <a:srgbClr val="1D2F68"/>
          </a:solidFill>
          <a:latin typeface="Arial" pitchFamily="34" charset="0"/>
        </a:defRPr>
      </a:lvl4pPr>
      <a:lvl5pPr algn="l" rtl="0" eaLnBrk="0" fontAlgn="base" hangingPunct="0">
        <a:spcBef>
          <a:spcPct val="50000"/>
        </a:spcBef>
        <a:spcAft>
          <a:spcPct val="0"/>
        </a:spcAft>
        <a:defRPr sz="3600" b="1">
          <a:solidFill>
            <a:srgbClr val="1D2F68"/>
          </a:solidFill>
          <a:latin typeface="Arial" pitchFamily="34" charset="0"/>
        </a:defRPr>
      </a:lvl5pPr>
      <a:lvl6pPr marL="457200" algn="l" rtl="0" fontAlgn="base">
        <a:spcBef>
          <a:spcPct val="50000"/>
        </a:spcBef>
        <a:spcAft>
          <a:spcPct val="0"/>
        </a:spcAft>
        <a:defRPr sz="3600" b="1">
          <a:solidFill>
            <a:srgbClr val="1D2F68"/>
          </a:solidFill>
          <a:latin typeface="Arial" pitchFamily="34" charset="0"/>
        </a:defRPr>
      </a:lvl6pPr>
      <a:lvl7pPr marL="914400" algn="l" rtl="0" fontAlgn="base">
        <a:spcBef>
          <a:spcPct val="50000"/>
        </a:spcBef>
        <a:spcAft>
          <a:spcPct val="0"/>
        </a:spcAft>
        <a:defRPr sz="3600" b="1">
          <a:solidFill>
            <a:srgbClr val="1D2F68"/>
          </a:solidFill>
          <a:latin typeface="Arial" pitchFamily="34" charset="0"/>
        </a:defRPr>
      </a:lvl7pPr>
      <a:lvl8pPr marL="1371600" algn="l" rtl="0" fontAlgn="base">
        <a:spcBef>
          <a:spcPct val="50000"/>
        </a:spcBef>
        <a:spcAft>
          <a:spcPct val="0"/>
        </a:spcAft>
        <a:defRPr sz="3600" b="1">
          <a:solidFill>
            <a:srgbClr val="1D2F68"/>
          </a:solidFill>
          <a:latin typeface="Arial" pitchFamily="34" charset="0"/>
        </a:defRPr>
      </a:lvl8pPr>
      <a:lvl9pPr marL="1828800" algn="l" rtl="0" fontAlgn="base">
        <a:spcBef>
          <a:spcPct val="50000"/>
        </a:spcBef>
        <a:spcAft>
          <a:spcPct val="0"/>
        </a:spcAft>
        <a:defRPr sz="3600" b="1">
          <a:solidFill>
            <a:srgbClr val="1D2F68"/>
          </a:solidFill>
          <a:latin typeface="Arial" pitchFamily="34" charset="0"/>
        </a:defRPr>
      </a:lvl9pPr>
    </p:titleStyle>
    <p:bodyStyle>
      <a:lvl1pPr marL="342900" indent="-342900" algn="l" rtl="0" eaLnBrk="0" fontAlgn="base" hangingPunct="0">
        <a:spcBef>
          <a:spcPct val="5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50000"/>
        </a:spcBef>
        <a:spcAft>
          <a:spcPct val="0"/>
        </a:spcAft>
        <a:buChar char="–"/>
        <a:defRPr sz="2400">
          <a:solidFill>
            <a:schemeClr val="tx1"/>
          </a:solidFill>
          <a:latin typeface="+mn-lt"/>
        </a:defRPr>
      </a:lvl2pPr>
      <a:lvl3pPr marL="1143000" indent="-228600" algn="l" rtl="0" eaLnBrk="0" fontAlgn="base" hangingPunct="0">
        <a:spcBef>
          <a:spcPct val="50000"/>
        </a:spcBef>
        <a:spcAft>
          <a:spcPct val="0"/>
        </a:spcAft>
        <a:buChar char="•"/>
        <a:defRPr sz="2000">
          <a:solidFill>
            <a:schemeClr val="tx1"/>
          </a:solidFill>
          <a:latin typeface="+mn-lt"/>
        </a:defRPr>
      </a:lvl3pPr>
      <a:lvl4pPr marL="1600200" indent="-228600" algn="l" rtl="0" eaLnBrk="0" fontAlgn="base" hangingPunct="0">
        <a:spcBef>
          <a:spcPct val="50000"/>
        </a:spcBef>
        <a:spcAft>
          <a:spcPct val="0"/>
        </a:spcAft>
        <a:buChar char="–"/>
        <a:defRPr sz="2000">
          <a:solidFill>
            <a:schemeClr val="tx1"/>
          </a:solidFill>
          <a:latin typeface="+mn-lt"/>
        </a:defRPr>
      </a:lvl4pPr>
      <a:lvl5pPr marL="2057400" indent="-228600" algn="l" rtl="0" eaLnBrk="0" fontAlgn="base" hangingPunct="0">
        <a:spcBef>
          <a:spcPct val="50000"/>
        </a:spcBef>
        <a:spcAft>
          <a:spcPct val="0"/>
        </a:spcAft>
        <a:buChar char="»"/>
        <a:defRPr>
          <a:solidFill>
            <a:schemeClr val="tx1"/>
          </a:solidFill>
          <a:latin typeface="+mn-lt"/>
        </a:defRPr>
      </a:lvl5pPr>
      <a:lvl6pPr marL="2514600" indent="-228600" algn="l" rtl="0" fontAlgn="base">
        <a:spcBef>
          <a:spcPct val="50000"/>
        </a:spcBef>
        <a:spcAft>
          <a:spcPct val="0"/>
        </a:spcAft>
        <a:buChar char="»"/>
        <a:defRPr>
          <a:solidFill>
            <a:schemeClr val="tx1"/>
          </a:solidFill>
          <a:latin typeface="+mn-lt"/>
        </a:defRPr>
      </a:lvl6pPr>
      <a:lvl7pPr marL="2971800" indent="-228600" algn="l" rtl="0" fontAlgn="base">
        <a:spcBef>
          <a:spcPct val="50000"/>
        </a:spcBef>
        <a:spcAft>
          <a:spcPct val="0"/>
        </a:spcAft>
        <a:buChar char="»"/>
        <a:defRPr>
          <a:solidFill>
            <a:schemeClr val="tx1"/>
          </a:solidFill>
          <a:latin typeface="+mn-lt"/>
        </a:defRPr>
      </a:lvl7pPr>
      <a:lvl8pPr marL="3429000" indent="-228600" algn="l" rtl="0" fontAlgn="base">
        <a:spcBef>
          <a:spcPct val="50000"/>
        </a:spcBef>
        <a:spcAft>
          <a:spcPct val="0"/>
        </a:spcAft>
        <a:buChar char="»"/>
        <a:defRPr>
          <a:solidFill>
            <a:schemeClr val="tx1"/>
          </a:solidFill>
          <a:latin typeface="+mn-lt"/>
        </a:defRPr>
      </a:lvl8pPr>
      <a:lvl9pPr marL="3886200" indent="-228600" algn="l" rtl="0" fontAlgn="base">
        <a:spcBef>
          <a:spcPct val="5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om.kraft@fa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
          <p:cNvSpPr>
            <a:spLocks noGrp="1" noChangeArrowheads="1"/>
          </p:cNvSpPr>
          <p:nvPr>
            <p:ph type="ctrTitle"/>
          </p:nvPr>
        </p:nvSpPr>
        <p:spPr>
          <a:xfrm>
            <a:off x="446088" y="312738"/>
            <a:ext cx="4983162" cy="1849437"/>
          </a:xfrm>
        </p:spPr>
        <p:txBody>
          <a:bodyPr/>
          <a:lstStyle/>
          <a:p>
            <a:pPr eaLnBrk="1" hangingPunct="1"/>
            <a:r>
              <a:rPr lang="en-US" sz="3200" dirty="0"/>
              <a:t>Derivation of RCP/RSP </a:t>
            </a:r>
            <a:r>
              <a:rPr lang="en-US" sz="3200" dirty="0" smtClean="0"/>
              <a:t>specifications</a:t>
            </a:r>
          </a:p>
        </p:txBody>
      </p:sp>
      <p:sp>
        <p:nvSpPr>
          <p:cNvPr id="3075" name="Rectangle 12"/>
          <p:cNvSpPr>
            <a:spLocks noGrp="1" noChangeArrowheads="1"/>
          </p:cNvSpPr>
          <p:nvPr>
            <p:ph type="subTitle" idx="1"/>
          </p:nvPr>
        </p:nvSpPr>
        <p:spPr>
          <a:xfrm>
            <a:off x="449263" y="1700790"/>
            <a:ext cx="4951412" cy="1752600"/>
          </a:xfrm>
        </p:spPr>
        <p:txBody>
          <a:bodyPr/>
          <a:lstStyle/>
          <a:p>
            <a:pPr eaLnBrk="1" hangingPunct="1"/>
            <a:r>
              <a:rPr lang="en-US" dirty="0" smtClean="0"/>
              <a:t>Where RCP 240 and RSP 180 criteria come from?</a:t>
            </a:r>
          </a:p>
        </p:txBody>
      </p:sp>
      <p:sp>
        <p:nvSpPr>
          <p:cNvPr id="10" name="Text Box 4"/>
          <p:cNvSpPr txBox="1">
            <a:spLocks noChangeArrowheads="1"/>
          </p:cNvSpPr>
          <p:nvPr/>
        </p:nvSpPr>
        <p:spPr bwMode="auto">
          <a:xfrm>
            <a:off x="489696" y="5867400"/>
            <a:ext cx="4746649"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739775" indent="-739775"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r>
              <a:rPr lang="en-US" sz="2000" dirty="0"/>
              <a:t>Date:	</a:t>
            </a:r>
            <a:r>
              <a:rPr lang="en-US" sz="2000" dirty="0" smtClean="0"/>
              <a:t>13-14 </a:t>
            </a:r>
            <a:r>
              <a:rPr lang="en-US" sz="2000" dirty="0"/>
              <a:t>May 2013</a:t>
            </a:r>
          </a:p>
        </p:txBody>
      </p:sp>
      <p:sp>
        <p:nvSpPr>
          <p:cNvPr id="11" name="Text Box 5"/>
          <p:cNvSpPr txBox="1">
            <a:spLocks noChangeArrowheads="1"/>
          </p:cNvSpPr>
          <p:nvPr/>
        </p:nvSpPr>
        <p:spPr bwMode="auto">
          <a:xfrm>
            <a:off x="489697" y="3784600"/>
            <a:ext cx="474664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5763" indent="-1655763"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r>
              <a:rPr lang="en-US" sz="2000" dirty="0"/>
              <a:t>Presented to:	ICAO Asia-Pacific RCP/RSP </a:t>
            </a:r>
            <a:r>
              <a:rPr lang="en-US" sz="2000" dirty="0" smtClean="0"/>
              <a:t>Workshop (Bangkok</a:t>
            </a:r>
            <a:r>
              <a:rPr lang="en-US" sz="2000" dirty="0"/>
              <a:t>, </a:t>
            </a:r>
            <a:r>
              <a:rPr lang="en-US" sz="2000" dirty="0" smtClean="0"/>
              <a:t>Thailand)</a:t>
            </a:r>
            <a:endParaRPr lang="en-US" sz="2000" dirty="0"/>
          </a:p>
        </p:txBody>
      </p:sp>
      <p:sp>
        <p:nvSpPr>
          <p:cNvPr id="12" name="Text Box 6"/>
          <p:cNvSpPr txBox="1">
            <a:spLocks noChangeArrowheads="1"/>
          </p:cNvSpPr>
          <p:nvPr/>
        </p:nvSpPr>
        <p:spPr bwMode="auto">
          <a:xfrm>
            <a:off x="489696" y="5006975"/>
            <a:ext cx="4746649"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r>
              <a:rPr lang="en-US" sz="2000"/>
              <a:t>By:	Tom Kraft</a:t>
            </a:r>
            <a:br>
              <a:rPr lang="en-US" sz="2000"/>
            </a:br>
            <a:r>
              <a:rPr lang="en-US" sz="2000">
                <a:hlinkClick r:id="rId3"/>
              </a:rPr>
              <a:t>tom.kraft@faa.gov</a:t>
            </a:r>
            <a:endParaRPr lang="en-US" sz="2000"/>
          </a:p>
        </p:txBody>
      </p:sp>
    </p:spTree>
  </p:cSld>
  <p:clrMapOvr>
    <a:masterClrMapping/>
  </p:clrMapOvr>
  <p:transition spd="med">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6770" name="Rectangle 2"/>
          <p:cNvSpPr>
            <a:spLocks noGrp="1" noChangeArrowheads="1"/>
          </p:cNvSpPr>
          <p:nvPr>
            <p:ph type="title"/>
          </p:nvPr>
        </p:nvSpPr>
        <p:spPr/>
        <p:txBody>
          <a:bodyPr/>
          <a:lstStyle/>
          <a:p>
            <a:r>
              <a:rPr lang="en-US"/>
              <a:t>RCP continuity</a:t>
            </a:r>
          </a:p>
        </p:txBody>
      </p:sp>
      <p:sp>
        <p:nvSpPr>
          <p:cNvPr id="1696771" name="Rectangle 3"/>
          <p:cNvSpPr>
            <a:spLocks noGrp="1" noChangeArrowheads="1"/>
          </p:cNvSpPr>
          <p:nvPr>
            <p:ph type="body" idx="1"/>
          </p:nvPr>
        </p:nvSpPr>
        <p:spPr/>
        <p:txBody>
          <a:bodyPr/>
          <a:lstStyle/>
          <a:p>
            <a:r>
              <a:rPr lang="en-US" sz="2000" dirty="0"/>
              <a:t>There is no requirement to provide an indication to the controller if a communication transaction exceeds the nominal (TT) time value</a:t>
            </a:r>
          </a:p>
          <a:p>
            <a:r>
              <a:rPr lang="en-US" sz="2000" dirty="0"/>
              <a:t>If a communication transaction is not completed within the operational (ET) time value, the system is required to provide an indication to the controller for appropriate action</a:t>
            </a:r>
          </a:p>
          <a:p>
            <a:pPr lvl="1"/>
            <a:r>
              <a:rPr lang="en-US" sz="1800" dirty="0"/>
              <a:t>The frequency at which this indication occurs affects controller workload</a:t>
            </a:r>
          </a:p>
          <a:p>
            <a:pPr lvl="1"/>
            <a:r>
              <a:rPr lang="en-US" sz="1800" dirty="0" smtClean="0"/>
              <a:t>Operational </a:t>
            </a:r>
            <a:r>
              <a:rPr lang="en-US" sz="1800" dirty="0"/>
              <a:t>safety assessment </a:t>
            </a:r>
            <a:r>
              <a:rPr lang="en-US" sz="1800" dirty="0" smtClean="0"/>
              <a:t>classified the </a:t>
            </a:r>
            <a:r>
              <a:rPr lang="en-US" sz="1800" dirty="0"/>
              <a:t>effect of “a delayed response to an ATC instruction” </a:t>
            </a:r>
            <a:r>
              <a:rPr lang="en-US" sz="1800" dirty="0" smtClean="0"/>
              <a:t>as </a:t>
            </a:r>
            <a:r>
              <a:rPr lang="en-US" sz="1800" dirty="0"/>
              <a:t>“</a:t>
            </a:r>
            <a:r>
              <a:rPr lang="en-US" sz="1800" dirty="0" smtClean="0"/>
              <a:t>minor”</a:t>
            </a:r>
            <a:endParaRPr lang="en-US" sz="1800" dirty="0"/>
          </a:p>
          <a:p>
            <a:pPr lvl="1"/>
            <a:r>
              <a:rPr lang="en-US" sz="1800" dirty="0"/>
              <a:t>“Minor” equates to a likelihood of occurrence of no greater than 10</a:t>
            </a:r>
            <a:r>
              <a:rPr lang="en-US" sz="1800" baseline="30000" dirty="0"/>
              <a:t>-3</a:t>
            </a:r>
            <a:r>
              <a:rPr lang="en-US" sz="1800" dirty="0"/>
              <a:t>, or a 99.9% success rate</a:t>
            </a:r>
          </a:p>
        </p:txBody>
      </p:sp>
    </p:spTree>
    <p:extLst>
      <p:ext uri="{BB962C8B-B14F-4D97-AF65-F5344CB8AC3E}">
        <p14:creationId xmlns:p14="http://schemas.microsoft.com/office/powerpoint/2010/main" val="2821784631"/>
      </p:ext>
    </p:extLst>
  </p:cSld>
  <p:clrMapOvr>
    <a:masterClrMapping/>
  </p:clrMapOvr>
  <p:transition spd="med">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7794" name="Rectangle 2"/>
          <p:cNvSpPr>
            <a:spLocks noGrp="1" noChangeArrowheads="1"/>
          </p:cNvSpPr>
          <p:nvPr>
            <p:ph type="title"/>
          </p:nvPr>
        </p:nvSpPr>
        <p:spPr/>
        <p:txBody>
          <a:bodyPr/>
          <a:lstStyle/>
          <a:p>
            <a:r>
              <a:rPr lang="en-US"/>
              <a:t>RSP continuity</a:t>
            </a:r>
          </a:p>
        </p:txBody>
      </p:sp>
      <p:sp>
        <p:nvSpPr>
          <p:cNvPr id="1697795" name="Rectangle 3"/>
          <p:cNvSpPr>
            <a:spLocks noGrp="1" noChangeArrowheads="1"/>
          </p:cNvSpPr>
          <p:nvPr>
            <p:ph type="body" idx="1"/>
          </p:nvPr>
        </p:nvSpPr>
        <p:spPr>
          <a:xfrm>
            <a:off x="495300" y="1009650"/>
            <a:ext cx="8047038" cy="5032375"/>
          </a:xfrm>
        </p:spPr>
        <p:txBody>
          <a:bodyPr/>
          <a:lstStyle/>
          <a:p>
            <a:r>
              <a:rPr lang="en-US" sz="2000" dirty="0"/>
              <a:t>There is no requirement to provide an indication to the controller if a surveillance data (position) report exceeds the nominal (DT) time value</a:t>
            </a:r>
          </a:p>
          <a:p>
            <a:r>
              <a:rPr lang="en-US" sz="2000" dirty="0"/>
              <a:t>If a surveillance data report is overdue (i.e., not delivered within the operational (OD) time value), the system is required to either automatically take action and/or provide an indication to the controller for appropriate action</a:t>
            </a:r>
          </a:p>
          <a:p>
            <a:pPr lvl="1"/>
            <a:r>
              <a:rPr lang="en-US" sz="1800" dirty="0"/>
              <a:t>The frequency at which this indication occurs affects the latency and accuracy of the surveillance data, which affects conformance monitoring and controller workload</a:t>
            </a:r>
          </a:p>
          <a:p>
            <a:pPr lvl="1"/>
            <a:r>
              <a:rPr lang="en-US" sz="1800" dirty="0" smtClean="0"/>
              <a:t>Operational </a:t>
            </a:r>
            <a:r>
              <a:rPr lang="en-US" sz="1800" dirty="0"/>
              <a:t>safety </a:t>
            </a:r>
            <a:r>
              <a:rPr lang="en-US" sz="1800" dirty="0" smtClean="0"/>
              <a:t>assessment classified the </a:t>
            </a:r>
            <a:r>
              <a:rPr lang="en-US" sz="1800" dirty="0"/>
              <a:t>effect of an “overdue surveillance data report” </a:t>
            </a:r>
            <a:r>
              <a:rPr lang="en-US" sz="1800" dirty="0" smtClean="0"/>
              <a:t>as </a:t>
            </a:r>
            <a:r>
              <a:rPr lang="en-US" sz="1800" dirty="0"/>
              <a:t>“</a:t>
            </a:r>
            <a:r>
              <a:rPr lang="en-US" sz="1800" dirty="0" smtClean="0"/>
              <a:t>minor” </a:t>
            </a:r>
          </a:p>
          <a:p>
            <a:pPr lvl="1"/>
            <a:r>
              <a:rPr lang="en-US" sz="1800" dirty="0" smtClean="0"/>
              <a:t>“Minor” equates to a likelihood of occurrence of no greater than 10</a:t>
            </a:r>
            <a:r>
              <a:rPr lang="en-US" sz="1800" baseline="30000" dirty="0" smtClean="0"/>
              <a:t>-3</a:t>
            </a:r>
            <a:r>
              <a:rPr lang="en-US" sz="1800" dirty="0" smtClean="0"/>
              <a:t>, or a 99.9% success rate</a:t>
            </a:r>
            <a:endParaRPr lang="en-US" sz="1800" dirty="0"/>
          </a:p>
        </p:txBody>
      </p:sp>
    </p:spTree>
    <p:extLst>
      <p:ext uri="{BB962C8B-B14F-4D97-AF65-F5344CB8AC3E}">
        <p14:creationId xmlns:p14="http://schemas.microsoft.com/office/powerpoint/2010/main" val="396063517"/>
      </p:ext>
    </p:extLst>
  </p:cSld>
  <p:clrMapOvr>
    <a:masterClrMapping/>
  </p:clrMapOvr>
  <p:transition spd="med">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818" name="Rectangle 2"/>
          <p:cNvSpPr>
            <a:spLocks noGrp="1" noChangeArrowheads="1"/>
          </p:cNvSpPr>
          <p:nvPr>
            <p:ph type="title"/>
          </p:nvPr>
        </p:nvSpPr>
        <p:spPr/>
        <p:txBody>
          <a:bodyPr/>
          <a:lstStyle/>
          <a:p>
            <a:r>
              <a:rPr lang="en-US"/>
              <a:t>RCP – RSP availability (1 of 3)</a:t>
            </a:r>
          </a:p>
        </p:txBody>
      </p:sp>
      <p:sp>
        <p:nvSpPr>
          <p:cNvPr id="1698819" name="Rectangle 3"/>
          <p:cNvSpPr>
            <a:spLocks noGrp="1" noChangeArrowheads="1"/>
          </p:cNvSpPr>
          <p:nvPr>
            <p:ph type="body" sz="half" idx="1"/>
          </p:nvPr>
        </p:nvSpPr>
        <p:spPr>
          <a:xfrm>
            <a:off x="495300" y="1239838"/>
            <a:ext cx="8047038" cy="2879725"/>
          </a:xfrm>
        </p:spPr>
        <p:txBody>
          <a:bodyPr/>
          <a:lstStyle/>
          <a:p>
            <a:r>
              <a:rPr lang="en-US" sz="1800" dirty="0"/>
              <a:t>RCP – RSP availability requirement for aircraft</a:t>
            </a:r>
          </a:p>
          <a:p>
            <a:pPr lvl="1"/>
            <a:r>
              <a:rPr lang="en-US" sz="1600" dirty="0"/>
              <a:t>Determines number of redundant components; one component can meet 0.999 availability</a:t>
            </a:r>
          </a:p>
          <a:p>
            <a:pPr lvl="1"/>
            <a:r>
              <a:rPr lang="en-US" sz="1600" dirty="0" smtClean="0"/>
              <a:t>Operators can choose different radios (e.g. Iridium SBD, Inmarsat Classic Aero/SBB, HFDL), but the </a:t>
            </a:r>
            <a:r>
              <a:rPr lang="en-US" sz="1600" dirty="0"/>
              <a:t>number of radios </a:t>
            </a:r>
            <a:r>
              <a:rPr lang="en-US" sz="1600" dirty="0" smtClean="0"/>
              <a:t>required </a:t>
            </a:r>
            <a:r>
              <a:rPr lang="en-US" sz="1600" dirty="0"/>
              <a:t>is typically specified by operating rules and airspace requirements for voice communications</a:t>
            </a:r>
          </a:p>
          <a:p>
            <a:r>
              <a:rPr lang="en-US" sz="1800" dirty="0"/>
              <a:t>RCP – RSP availability requirement for communication services</a:t>
            </a:r>
          </a:p>
          <a:p>
            <a:pPr lvl="1"/>
            <a:r>
              <a:rPr lang="en-US" sz="1600" dirty="0"/>
              <a:t>Assumes that failed data link components within the ANSP would not significantly contribute to loss of the data link service</a:t>
            </a:r>
          </a:p>
        </p:txBody>
      </p:sp>
      <p:graphicFrame>
        <p:nvGraphicFramePr>
          <p:cNvPr id="1698820" name="Group 4"/>
          <p:cNvGraphicFramePr>
            <a:graphicFrameLocks noGrp="1"/>
          </p:cNvGraphicFramePr>
          <p:nvPr>
            <p:ph sz="half" idx="2"/>
          </p:nvPr>
        </p:nvGraphicFramePr>
        <p:xfrm>
          <a:off x="495300" y="4206875"/>
          <a:ext cx="8047038" cy="2573338"/>
        </p:xfrm>
        <a:graphic>
          <a:graphicData uri="http://schemas.openxmlformats.org/drawingml/2006/table">
            <a:tbl>
              <a:tblPr/>
              <a:tblGrid>
                <a:gridCol w="4364038"/>
                <a:gridCol w="979487"/>
                <a:gridCol w="922338"/>
                <a:gridCol w="1781175"/>
              </a:tblGrid>
              <a:tr h="168275">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RCP 240 – RSP 180 availability requirements</a:t>
                      </a:r>
                    </a:p>
                  </a:txBody>
                  <a:tcPr marL="45720" marR="45720" anchor="ctr" horzOverflow="overflow">
                    <a:lnL w="5715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gradFill rotWithShape="1">
                      <a:gsLst>
                        <a:gs pos="0">
                          <a:srgbClr val="CCFF99"/>
                        </a:gs>
                        <a:gs pos="100000">
                          <a:srgbClr val="FFFFCC"/>
                        </a:gs>
                      </a:gsLst>
                      <a:lin ang="5400000" scaled="1"/>
                    </a:gradFill>
                  </a:tcPr>
                </a:tc>
                <a:tc hMerge="1">
                  <a:txBody>
                    <a:bodyPr/>
                    <a:lstStyle/>
                    <a:p>
                      <a:endParaRPr lang="en-US"/>
                    </a:p>
                  </a:txBody>
                  <a:tcPr/>
                </a:tc>
                <a:tc hMerge="1">
                  <a:txBody>
                    <a:bodyPr/>
                    <a:lstStyle/>
                    <a:p>
                      <a:endParaRPr lang="en-US"/>
                    </a:p>
                  </a:txBody>
                  <a:tcPr/>
                </a:tc>
                <a:tc hMerge="1">
                  <a:txBody>
                    <a:bodyPr/>
                    <a:lstStyle/>
                    <a:p>
                      <a:endParaRPr lang="en-US"/>
                    </a:p>
                  </a:txBody>
                  <a:tcPr/>
                </a:tc>
              </a:tr>
              <a:tr h="168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Availability parameter</a:t>
                      </a:r>
                      <a:endPar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Efficiency</a:t>
                      </a:r>
                      <a:endPar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Safety</a:t>
                      </a:r>
                      <a:endPar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Compliance means</a:t>
                      </a:r>
                      <a:endPar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508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Service availability (A</a:t>
                      </a:r>
                      <a:r>
                        <a:rPr kumimoji="0" lang="en-US" sz="1200" b="0" i="0" u="none" strike="noStrike" cap="none" normalizeH="0" baseline="-25000" smtClean="0">
                          <a:ln>
                            <a:noFill/>
                          </a:ln>
                          <a:solidFill>
                            <a:schemeClr val="tx1"/>
                          </a:solidFill>
                          <a:effectLst/>
                          <a:latin typeface="Arial" pitchFamily="34" charset="0"/>
                          <a:ea typeface="MS Mincho" pitchFamily="49" charset="-128"/>
                          <a:cs typeface="Times New Roman" pitchFamily="18" charset="0"/>
                        </a:rPr>
                        <a:t>CSP</a:t>
                      </a: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a:t>
                      </a: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0.9999</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0.999</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rowSpan="5">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Contract/service agreement terms</a:t>
                      </a: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r>
              <a:tr h="2508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Unplanned outage duration limit (min)</a:t>
                      </a: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10</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10</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2730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Maximum number of unplanned outages</a:t>
                      </a: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4</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48</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287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Maximum accumulated unplanned outage time (min/yr)</a:t>
                      </a: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52</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520</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2714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Unplanned outage notification delay (min)</a:t>
                      </a: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5</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5</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r>
              <a:tr h="311150">
                <a:tc grid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1" u="sng" strike="noStrike" cap="none" normalizeH="0" baseline="0" smtClean="0">
                          <a:ln>
                            <a:noFill/>
                          </a:ln>
                          <a:solidFill>
                            <a:schemeClr val="tx1"/>
                          </a:solidFill>
                          <a:effectLst/>
                          <a:latin typeface="Arial" pitchFamily="34" charset="0"/>
                          <a:ea typeface="MS Mincho" pitchFamily="49" charset="-128"/>
                          <a:cs typeface="Times New Roman" pitchFamily="18" charset="0"/>
                        </a:rPr>
                        <a:t>Note</a:t>
                      </a:r>
                      <a:r>
                        <a:rPr kumimoji="0" lang="en-US" sz="1200" b="0" i="1" u="none" strike="noStrike" cap="none" normalizeH="0" baseline="0" smtClean="0">
                          <a:ln>
                            <a:noFill/>
                          </a:ln>
                          <a:solidFill>
                            <a:schemeClr val="tx1"/>
                          </a:solidFill>
                          <a:effectLst/>
                          <a:latin typeface="Arial" pitchFamily="34" charset="0"/>
                          <a:ea typeface="MS Mincho" pitchFamily="49" charset="-128"/>
                          <a:cs typeface="Times New Roman" pitchFamily="18" charset="0"/>
                        </a:rPr>
                        <a:t>.— DO 306/ED 122 specifies a requirement to indicate loss of the service.  Unplanned outage notification delay is an additional time value associated with the requirement to indicate the loss to the ATS provider per the RCP/RSP related safety requirement (SR) 4 for the ANSP.</a:t>
                      </a:r>
                      <a:endParaRPr kumimoji="0" lang="en-US" sz="12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endParaRPr>
                    </a:p>
                  </a:txBody>
                  <a:tcPr marL="45720" marR="45720" anchor="ctr" horzOverflow="overflow">
                    <a:lnL w="5715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698859" name="Oval 43"/>
          <p:cNvSpPr>
            <a:spLocks noChangeArrowheads="1"/>
          </p:cNvSpPr>
          <p:nvPr/>
        </p:nvSpPr>
        <p:spPr bwMode="auto">
          <a:xfrm>
            <a:off x="5781675" y="4351338"/>
            <a:ext cx="1036638" cy="1844675"/>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Tree>
    <p:extLst>
      <p:ext uri="{BB962C8B-B14F-4D97-AF65-F5344CB8AC3E}">
        <p14:creationId xmlns:p14="http://schemas.microsoft.com/office/powerpoint/2010/main" val="3357522677"/>
      </p:ext>
    </p:extLst>
  </p:cSld>
  <p:clrMapOvr>
    <a:masterClrMapping/>
  </p:clrMapOvr>
  <p:transition spd="med">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42" name="Rectangle 2"/>
          <p:cNvSpPr>
            <a:spLocks noGrp="1" noChangeArrowheads="1"/>
          </p:cNvSpPr>
          <p:nvPr>
            <p:ph type="title"/>
          </p:nvPr>
        </p:nvSpPr>
        <p:spPr/>
        <p:txBody>
          <a:bodyPr/>
          <a:lstStyle/>
          <a:p>
            <a:r>
              <a:rPr lang="en-US" dirty="0"/>
              <a:t>RCP – RSP availability </a:t>
            </a:r>
            <a:r>
              <a:rPr lang="en-US" dirty="0" smtClean="0"/>
              <a:t>(2 </a:t>
            </a:r>
            <a:r>
              <a:rPr lang="en-US" dirty="0"/>
              <a:t>of </a:t>
            </a:r>
            <a:r>
              <a:rPr lang="en-US" dirty="0" smtClean="0"/>
              <a:t>3)</a:t>
            </a:r>
            <a:endParaRPr lang="en-US" dirty="0"/>
          </a:p>
        </p:txBody>
      </p:sp>
      <p:sp>
        <p:nvSpPr>
          <p:cNvPr id="1699843" name="Rectangle 3"/>
          <p:cNvSpPr>
            <a:spLocks noGrp="1" noChangeArrowheads="1"/>
          </p:cNvSpPr>
          <p:nvPr>
            <p:ph type="body" idx="1"/>
          </p:nvPr>
        </p:nvSpPr>
        <p:spPr/>
        <p:txBody>
          <a:bodyPr/>
          <a:lstStyle/>
          <a:p>
            <a:r>
              <a:rPr lang="en-US" sz="2400" dirty="0"/>
              <a:t>If communication or surveillance service is lost, some form of action will be necessary</a:t>
            </a:r>
          </a:p>
          <a:p>
            <a:pPr lvl="1"/>
            <a:r>
              <a:rPr lang="en-US" sz="2000" dirty="0" smtClean="0"/>
              <a:t>Frequency </a:t>
            </a:r>
            <a:r>
              <a:rPr lang="en-US" sz="2000" dirty="0"/>
              <a:t>at which service is lost could affect the application of separation minima </a:t>
            </a:r>
            <a:r>
              <a:rPr lang="en-US" sz="2000" dirty="0" smtClean="0"/>
              <a:t>being applied when service is lost</a:t>
            </a:r>
          </a:p>
          <a:p>
            <a:pPr lvl="1"/>
            <a:r>
              <a:rPr lang="en-US" sz="2000" dirty="0" smtClean="0"/>
              <a:t>It </a:t>
            </a:r>
            <a:r>
              <a:rPr lang="en-US" sz="2000" dirty="0"/>
              <a:t>may be necessary to apply a different form of separation </a:t>
            </a:r>
          </a:p>
          <a:p>
            <a:pPr lvl="1"/>
            <a:r>
              <a:rPr lang="en-US" sz="2000" dirty="0" smtClean="0"/>
              <a:t>Operational </a:t>
            </a:r>
            <a:r>
              <a:rPr lang="en-US" sz="2000" dirty="0"/>
              <a:t>safety </a:t>
            </a:r>
            <a:r>
              <a:rPr lang="en-US" sz="2000" dirty="0" smtClean="0"/>
              <a:t>assessment classified the effect </a:t>
            </a:r>
            <a:r>
              <a:rPr lang="en-US" sz="2000" dirty="0"/>
              <a:t>of “loss of service” </a:t>
            </a:r>
            <a:r>
              <a:rPr lang="en-US" sz="2000" dirty="0" smtClean="0"/>
              <a:t>as </a:t>
            </a:r>
            <a:r>
              <a:rPr lang="en-US" sz="2000" dirty="0"/>
              <a:t>“</a:t>
            </a:r>
            <a:r>
              <a:rPr lang="en-US" sz="2000" dirty="0" smtClean="0"/>
              <a:t>minor”</a:t>
            </a:r>
            <a:endParaRPr lang="en-US" sz="2000" dirty="0"/>
          </a:p>
          <a:p>
            <a:pPr lvl="1"/>
            <a:r>
              <a:rPr lang="en-US" sz="2000" dirty="0"/>
              <a:t>“Minor” equates to a likelihood of occurrence of no greater than 10</a:t>
            </a:r>
            <a:r>
              <a:rPr lang="en-US" sz="2000" baseline="30000" dirty="0"/>
              <a:t>-3</a:t>
            </a:r>
            <a:r>
              <a:rPr lang="en-US" sz="2000" dirty="0"/>
              <a:t>, or 99.9% of the time services would be available</a:t>
            </a:r>
          </a:p>
        </p:txBody>
      </p:sp>
    </p:spTree>
    <p:extLst>
      <p:ext uri="{BB962C8B-B14F-4D97-AF65-F5344CB8AC3E}">
        <p14:creationId xmlns:p14="http://schemas.microsoft.com/office/powerpoint/2010/main" val="3514571770"/>
      </p:ext>
    </p:extLst>
  </p:cSld>
  <p:clrMapOvr>
    <a:masterClrMapping/>
  </p:clrMapOvr>
  <p:transition spd="med">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866" name="Rectangle 2"/>
          <p:cNvSpPr>
            <a:spLocks noGrp="1" noChangeArrowheads="1"/>
          </p:cNvSpPr>
          <p:nvPr>
            <p:ph type="title"/>
          </p:nvPr>
        </p:nvSpPr>
        <p:spPr/>
        <p:txBody>
          <a:bodyPr/>
          <a:lstStyle/>
          <a:p>
            <a:r>
              <a:rPr lang="en-US"/>
              <a:t>RCP – RSP availability (3 of 3)</a:t>
            </a:r>
          </a:p>
        </p:txBody>
      </p:sp>
      <p:sp>
        <p:nvSpPr>
          <p:cNvPr id="1700867" name="Rectangle 3"/>
          <p:cNvSpPr>
            <a:spLocks noGrp="1" noChangeArrowheads="1"/>
          </p:cNvSpPr>
          <p:nvPr>
            <p:ph type="body" idx="1"/>
          </p:nvPr>
        </p:nvSpPr>
        <p:spPr/>
        <p:txBody>
          <a:bodyPr/>
          <a:lstStyle/>
          <a:p>
            <a:r>
              <a:rPr lang="en-US" sz="2400" dirty="0"/>
              <a:t>The “availability of service” requirement is calculated based on 24/7 </a:t>
            </a:r>
            <a:r>
              <a:rPr lang="en-US" sz="2400" dirty="0" smtClean="0"/>
              <a:t>operation, given a </a:t>
            </a:r>
            <a:r>
              <a:rPr lang="en-US" sz="2400" dirty="0"/>
              <a:t>12 month period of operation</a:t>
            </a:r>
          </a:p>
          <a:p>
            <a:pPr lvl="1"/>
            <a:r>
              <a:rPr lang="en-US" sz="2000" dirty="0"/>
              <a:t>24/7 = 168 hours per week x 52 weeks per year = 8736 hours or 524,160 </a:t>
            </a:r>
            <a:r>
              <a:rPr lang="en-US" sz="2000" dirty="0" smtClean="0"/>
              <a:t>minutes</a:t>
            </a:r>
            <a:endParaRPr lang="en-US" sz="2000" dirty="0"/>
          </a:p>
          <a:p>
            <a:pPr lvl="1"/>
            <a:r>
              <a:rPr lang="en-US" sz="2000" dirty="0"/>
              <a:t>99.9% (for safety) available service allows 0.001 “down time” or 524 </a:t>
            </a:r>
            <a:r>
              <a:rPr lang="en-US" sz="2000" dirty="0" smtClean="0"/>
              <a:t>minutes/year </a:t>
            </a:r>
            <a:r>
              <a:rPr lang="en-US" sz="2000" dirty="0"/>
              <a:t>of a 24/7 operation </a:t>
            </a:r>
          </a:p>
          <a:p>
            <a:pPr lvl="1"/>
            <a:r>
              <a:rPr lang="en-US" sz="2000" dirty="0"/>
              <a:t>99.99% (for efficiency) available service allows 0.01 “down time” or 52.4 minutes/year of a 24/7 operation.  </a:t>
            </a:r>
          </a:p>
          <a:p>
            <a:r>
              <a:rPr lang="en-US" sz="2400" dirty="0"/>
              <a:t>Down time due to planned maintenance is not included</a:t>
            </a:r>
          </a:p>
        </p:txBody>
      </p:sp>
    </p:spTree>
    <p:extLst>
      <p:ext uri="{BB962C8B-B14F-4D97-AF65-F5344CB8AC3E}">
        <p14:creationId xmlns:p14="http://schemas.microsoft.com/office/powerpoint/2010/main" val="1280377670"/>
      </p:ext>
    </p:extLst>
  </p:cSld>
  <p:clrMapOvr>
    <a:masterClrMapping/>
  </p:clrMapOvr>
  <p:transition spd="med">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4962" name="Rectangle 2"/>
          <p:cNvSpPr>
            <a:spLocks noGrp="1" noChangeArrowheads="1"/>
          </p:cNvSpPr>
          <p:nvPr>
            <p:ph type="title"/>
          </p:nvPr>
        </p:nvSpPr>
        <p:spPr/>
        <p:txBody>
          <a:bodyPr/>
          <a:lstStyle/>
          <a:p>
            <a:r>
              <a:rPr lang="en-US"/>
              <a:t>RCP – RSP integrity (1 of 2)</a:t>
            </a:r>
          </a:p>
        </p:txBody>
      </p:sp>
      <p:sp>
        <p:nvSpPr>
          <p:cNvPr id="1704963" name="Rectangle 3"/>
          <p:cNvSpPr>
            <a:spLocks noGrp="1" noChangeArrowheads="1"/>
          </p:cNvSpPr>
          <p:nvPr>
            <p:ph type="body" sz="half" idx="1"/>
          </p:nvPr>
        </p:nvSpPr>
        <p:spPr>
          <a:xfrm>
            <a:off x="495300" y="1355725"/>
            <a:ext cx="8047038" cy="3052763"/>
          </a:xfrm>
        </p:spPr>
        <p:txBody>
          <a:bodyPr/>
          <a:lstStyle/>
          <a:p>
            <a:r>
              <a:rPr lang="en-US" sz="1600" dirty="0"/>
              <a:t>The operational RCP – RSP integrity requirements are specified in terms of likelihood of malfunction </a:t>
            </a:r>
          </a:p>
          <a:p>
            <a:pPr lvl="1"/>
            <a:r>
              <a:rPr lang="en-US" sz="1400" dirty="0"/>
              <a:t>Likelihood of failure per flight hour, instead of quality of service</a:t>
            </a:r>
          </a:p>
          <a:p>
            <a:r>
              <a:rPr lang="en-US" sz="1600" dirty="0"/>
              <a:t>RCP – RSP allocations are specified in terms of safety requirements for the components of the operational system</a:t>
            </a:r>
          </a:p>
          <a:p>
            <a:pPr lvl="1"/>
            <a:r>
              <a:rPr lang="en-US" sz="1400" dirty="0"/>
              <a:t>Integrity is not allocated like time parameters, since integrity is achieved through system design, architecture and supporting analysis (e.g. cyclic redundancy checks and flight plan correlation with logon, information</a:t>
            </a:r>
          </a:p>
          <a:p>
            <a:pPr lvl="1"/>
            <a:r>
              <a:rPr lang="en-US" sz="1400" dirty="0"/>
              <a:t>System integrity issues discovered post-implementation should be reported to the appropriate Regional/State monitoring agency and/or authorities for appropriate action</a:t>
            </a:r>
          </a:p>
        </p:txBody>
      </p:sp>
      <p:graphicFrame>
        <p:nvGraphicFramePr>
          <p:cNvPr id="1704964" name="Group 4"/>
          <p:cNvGraphicFramePr>
            <a:graphicFrameLocks noGrp="1"/>
          </p:cNvGraphicFramePr>
          <p:nvPr>
            <p:ph sz="half" idx="2"/>
          </p:nvPr>
        </p:nvGraphicFramePr>
        <p:xfrm>
          <a:off x="495300" y="4471988"/>
          <a:ext cx="8047038" cy="1554480"/>
        </p:xfrm>
        <a:graphic>
          <a:graphicData uri="http://schemas.openxmlformats.org/drawingml/2006/table">
            <a:tbl>
              <a:tblPr/>
              <a:tblGrid>
                <a:gridCol w="1311275"/>
                <a:gridCol w="1095375"/>
                <a:gridCol w="5640388"/>
              </a:tblGrid>
              <a:tr h="254000">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RCP 240 – RSP 180 availability requirements</a:t>
                      </a:r>
                    </a:p>
                  </a:txBody>
                  <a:tcPr marL="45720" marR="45720" anchor="ctr" horzOverflow="overflow">
                    <a:lnL w="5715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gradFill rotWithShape="1">
                      <a:gsLst>
                        <a:gs pos="0">
                          <a:srgbClr val="CCFF99"/>
                        </a:gs>
                        <a:gs pos="100000">
                          <a:srgbClr val="FFFFCC"/>
                        </a:gs>
                      </a:gsLst>
                      <a:lin ang="5400000" scaled="1"/>
                    </a:gradFill>
                  </a:tcPr>
                </a:tc>
                <a:tc hMerge="1">
                  <a:txBody>
                    <a:bodyPr/>
                    <a:lstStyle/>
                    <a:p>
                      <a:endParaRPr lang="en-US"/>
                    </a:p>
                  </a:txBody>
                  <a:tcPr/>
                </a:tc>
                <a:tc hMerge="1">
                  <a:txBody>
                    <a:bodyPr/>
                    <a:lstStyle/>
                    <a:p>
                      <a:endParaRPr lang="en-US"/>
                    </a:p>
                  </a:txBody>
                  <a:tcPr/>
                </a:tc>
              </a:tr>
              <a:tr h="422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Kartika" pitchFamily="18" charset="0"/>
                        </a:rPr>
                        <a:t>Integrity parameter</a:t>
                      </a: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Kartika" pitchFamily="18" charset="0"/>
                        </a:rPr>
                        <a:t>Integrity value</a:t>
                      </a: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Kartika" pitchFamily="18" charset="0"/>
                        </a:rPr>
                        <a:t>Compliance means</a:t>
                      </a: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Arial" pitchFamily="34" charset="0"/>
                          <a:ea typeface="MS Mincho" pitchFamily="49" charset="-128"/>
                          <a:cs typeface="Kartika" pitchFamily="18" charset="0"/>
                        </a:rPr>
                        <a:t>Integrity (I)</a:t>
                      </a:r>
                      <a:endParaRPr kumimoji="0" lang="en-US" altLang="zh-CN" sz="1200" b="0" i="0" u="none" strike="noStrike" cap="none" normalizeH="0" baseline="0" smtClean="0">
                        <a:ln>
                          <a:noFill/>
                        </a:ln>
                        <a:solidFill>
                          <a:schemeClr val="tx1"/>
                        </a:solidFill>
                        <a:effectLst/>
                        <a:latin typeface="Arial" pitchFamily="34" charset="0"/>
                        <a:ea typeface="MS Mincho" pitchFamily="49" charset="-128"/>
                        <a:cs typeface="Kartika" pitchFamily="18"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t>Malfunction = 10</a:t>
                      </a:r>
                      <a:r>
                        <a:rPr kumimoji="0" lang="en-US" sz="1200" b="0" i="0" u="none" strike="noStrike" cap="none" normalizeH="0" baseline="30000" smtClean="0">
                          <a:ln>
                            <a:noFill/>
                          </a:ln>
                          <a:solidFill>
                            <a:schemeClr val="tx1"/>
                          </a:solidFill>
                          <a:effectLst/>
                          <a:latin typeface="Arial" pitchFamily="34" charset="0"/>
                          <a:ea typeface="Times New Roman" pitchFamily="18" charset="0"/>
                          <a:cs typeface="Kartika" pitchFamily="18" charset="0"/>
                        </a:rPr>
                        <a:t>-5</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t>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br>
                      <a: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t>(per flight hour)</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t>Analysis, safety requirements, development assurance level commensurate with integrity level, (compliance shown prior to operational implementation).  See also RCP related safety requirement </a:t>
                      </a:r>
                      <a:r>
                        <a:rPr kumimoji="0" lang="en-US" sz="1200" b="0" i="0" u="sng" strike="noStrike" cap="none" normalizeH="0" baseline="0" smtClean="0">
                          <a:ln>
                            <a:noFill/>
                          </a:ln>
                          <a:solidFill>
                            <a:schemeClr val="tx1"/>
                          </a:solidFill>
                          <a:effectLst/>
                          <a:latin typeface="Arial" pitchFamily="34" charset="0"/>
                          <a:ea typeface="Times New Roman" pitchFamily="18" charset="0"/>
                          <a:cs typeface="Kartika" pitchFamily="18" charset="0"/>
                        </a:rPr>
                        <a:t>SR‑26</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t> for the ATSP.  CSP contract/service agreement.  See also RCP integrity criteria for CSP, </a:t>
                      </a:r>
                      <a:r>
                        <a:rPr kumimoji="0" lang="en-US" sz="1200" b="0" i="0" u="sng" strike="noStrike" cap="none" normalizeH="0" baseline="0" smtClean="0">
                          <a:ln>
                            <a:noFill/>
                          </a:ln>
                          <a:solidFill>
                            <a:schemeClr val="tx1"/>
                          </a:solidFill>
                          <a:effectLst/>
                          <a:latin typeface="Arial" pitchFamily="34" charset="0"/>
                          <a:ea typeface="Times New Roman" pitchFamily="18" charset="0"/>
                          <a:cs typeface="Kartika" pitchFamily="18" charset="0"/>
                        </a:rPr>
                        <a:t>paragraph B.2.1.2</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Kartika" pitchFamily="18" charset="0"/>
                        </a:rPr>
                        <a:t>.</a:t>
                      </a: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noFill/>
                  </a:tcPr>
                </a:tc>
              </a:tr>
            </a:tbl>
          </a:graphicData>
        </a:graphic>
      </p:graphicFrame>
      <p:sp>
        <p:nvSpPr>
          <p:cNvPr id="1704980" name="Oval 20"/>
          <p:cNvSpPr>
            <a:spLocks noChangeArrowheads="1"/>
          </p:cNvSpPr>
          <p:nvPr/>
        </p:nvSpPr>
        <p:spPr bwMode="auto">
          <a:xfrm>
            <a:off x="1633538" y="5041900"/>
            <a:ext cx="1441450" cy="1095375"/>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Tree>
    <p:extLst>
      <p:ext uri="{BB962C8B-B14F-4D97-AF65-F5344CB8AC3E}">
        <p14:creationId xmlns:p14="http://schemas.microsoft.com/office/powerpoint/2010/main" val="1947384347"/>
      </p:ext>
    </p:extLst>
  </p:cSld>
  <p:clrMapOvr>
    <a:masterClrMapping/>
  </p:clrMapOvr>
  <p:transition spd="med">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5986" name="Rectangle 2"/>
          <p:cNvSpPr>
            <a:spLocks noGrp="1" noChangeArrowheads="1"/>
          </p:cNvSpPr>
          <p:nvPr>
            <p:ph type="title"/>
          </p:nvPr>
        </p:nvSpPr>
        <p:spPr/>
        <p:txBody>
          <a:bodyPr/>
          <a:lstStyle/>
          <a:p>
            <a:r>
              <a:rPr lang="en-US"/>
              <a:t>RCP – RSP integrity (2 of 2)</a:t>
            </a:r>
          </a:p>
        </p:txBody>
      </p:sp>
      <p:sp>
        <p:nvSpPr>
          <p:cNvPr id="1705987" name="Rectangle 3"/>
          <p:cNvSpPr>
            <a:spLocks noGrp="1" noChangeArrowheads="1"/>
          </p:cNvSpPr>
          <p:nvPr>
            <p:ph type="body" idx="1"/>
          </p:nvPr>
        </p:nvSpPr>
        <p:spPr>
          <a:xfrm>
            <a:off x="495300" y="1412875"/>
            <a:ext cx="8047038" cy="4665663"/>
          </a:xfrm>
        </p:spPr>
        <p:txBody>
          <a:bodyPr/>
          <a:lstStyle/>
          <a:p>
            <a:r>
              <a:rPr lang="en-US" sz="1800" dirty="0"/>
              <a:t>There usually is no operational visibility of communication or surveillance services that do not meet integrity requirements</a:t>
            </a:r>
          </a:p>
          <a:p>
            <a:pPr lvl="1"/>
            <a:r>
              <a:rPr lang="en-US" sz="1600" dirty="0"/>
              <a:t>RCP – RSP integrity ensures that the effects of malfunction of communication or surveillance services are adequately mitigated in design and implementation</a:t>
            </a:r>
          </a:p>
          <a:p>
            <a:pPr lvl="1"/>
            <a:r>
              <a:rPr lang="en-US" sz="1600" dirty="0"/>
              <a:t>The mitigation strategy take the form of safety and performance requirements allocated to system components, which are qualified prior to operation</a:t>
            </a:r>
          </a:p>
          <a:p>
            <a:pPr lvl="1"/>
            <a:r>
              <a:rPr lang="en-US" sz="1600" dirty="0" smtClean="0"/>
              <a:t>Operational </a:t>
            </a:r>
            <a:r>
              <a:rPr lang="en-US" sz="1600" dirty="0"/>
              <a:t>safety assessment </a:t>
            </a:r>
            <a:r>
              <a:rPr lang="en-US" sz="1600" dirty="0" smtClean="0"/>
              <a:t>classified the </a:t>
            </a:r>
            <a:r>
              <a:rPr lang="en-US" sz="1600" dirty="0"/>
              <a:t>effects of undetected message corruption, </a:t>
            </a:r>
            <a:r>
              <a:rPr lang="en-US" sz="1600" dirty="0" err="1"/>
              <a:t>mis</a:t>
            </a:r>
            <a:r>
              <a:rPr lang="en-US" sz="1600" dirty="0"/>
              <a:t>-delivery and other misleading anomalous system behavior </a:t>
            </a:r>
            <a:r>
              <a:rPr lang="en-US" sz="1600" dirty="0" smtClean="0"/>
              <a:t>as </a:t>
            </a:r>
            <a:r>
              <a:rPr lang="en-US" sz="1600" dirty="0"/>
              <a:t>“</a:t>
            </a:r>
            <a:r>
              <a:rPr lang="en-US" sz="1600" dirty="0" smtClean="0"/>
              <a:t>major” </a:t>
            </a:r>
          </a:p>
          <a:p>
            <a:pPr lvl="1"/>
            <a:r>
              <a:rPr lang="en-US" sz="1600" dirty="0" smtClean="0"/>
              <a:t>“</a:t>
            </a:r>
            <a:r>
              <a:rPr lang="en-US" sz="1600" dirty="0"/>
              <a:t>Major” equates to a likelihood of occurrence of no greater than 10</a:t>
            </a:r>
            <a:r>
              <a:rPr lang="en-US" sz="1600" baseline="30000" dirty="0"/>
              <a:t>-5</a:t>
            </a:r>
            <a:r>
              <a:rPr lang="en-US" sz="1600" dirty="0"/>
              <a:t> probability of malfunction per flight hour</a:t>
            </a:r>
          </a:p>
          <a:p>
            <a:r>
              <a:rPr lang="en-US" sz="1800" dirty="0"/>
              <a:t>For RSP integrity, in addition to addressing undetected corruption of data in delivery, the requirements include criteria for accuracy of navigation position data and time at the position provided in the surveillance data (e.g., RNP 4 at +/- 1 second UTC)</a:t>
            </a:r>
          </a:p>
        </p:txBody>
      </p:sp>
    </p:spTree>
    <p:extLst>
      <p:ext uri="{BB962C8B-B14F-4D97-AF65-F5344CB8AC3E}">
        <p14:creationId xmlns:p14="http://schemas.microsoft.com/office/powerpoint/2010/main" val="4051214372"/>
      </p:ext>
    </p:extLst>
  </p:cSld>
  <p:clrMapOvr>
    <a:masterClrMapping/>
  </p:clrMapOvr>
  <p:transition spd="med">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Conclusion</a:t>
            </a:r>
          </a:p>
        </p:txBody>
      </p:sp>
      <p:sp>
        <p:nvSpPr>
          <p:cNvPr id="17411" name="Rectangle 3"/>
          <p:cNvSpPr>
            <a:spLocks noGrp="1" noChangeArrowheads="1"/>
          </p:cNvSpPr>
          <p:nvPr>
            <p:ph idx="1"/>
          </p:nvPr>
        </p:nvSpPr>
        <p:spPr>
          <a:xfrm>
            <a:off x="495299" y="1508125"/>
            <a:ext cx="8397226" cy="4511675"/>
          </a:xfrm>
        </p:spPr>
        <p:txBody>
          <a:bodyPr>
            <a:normAutofit fontScale="92500"/>
          </a:bodyPr>
          <a:lstStyle/>
          <a:p>
            <a:r>
              <a:rPr lang="en-US" dirty="0" smtClean="0"/>
              <a:t>Doc 4444, 5.4.2.6.4.3.2 and 5.4.2.6.4.3.3, provide C</a:t>
            </a:r>
            <a:r>
              <a:rPr lang="en-US" dirty="0" smtClean="0">
                <a:latin typeface="Calibri"/>
                <a:cs typeface="Calibri"/>
              </a:rPr>
              <a:t> </a:t>
            </a:r>
            <a:r>
              <a:rPr lang="en-US" dirty="0" smtClean="0"/>
              <a:t>and S time criteria for applying 30 NM and 50</a:t>
            </a:r>
            <a:r>
              <a:rPr lang="en-US" dirty="0" smtClean="0">
                <a:latin typeface="Calibri"/>
                <a:cs typeface="Calibri"/>
              </a:rPr>
              <a:t> </a:t>
            </a:r>
            <a:r>
              <a:rPr lang="en-US" dirty="0" smtClean="0"/>
              <a:t>NM longitudinal separation minima (CRM)</a:t>
            </a:r>
          </a:p>
          <a:p>
            <a:r>
              <a:rPr lang="en-US" dirty="0" smtClean="0"/>
              <a:t>Continuity, availability and integrity criteria are derived from an operational safety assessment (per DO-264/ED-78A)</a:t>
            </a:r>
          </a:p>
          <a:p>
            <a:r>
              <a:rPr lang="en-US" dirty="0" smtClean="0"/>
              <a:t>Based on RCP and RSP specifications, PBCS enables ANSPs to ensure C and S system performance meets these time criteria to safety apply these separation minima</a:t>
            </a:r>
          </a:p>
          <a:p>
            <a:endParaRPr lang="en-US" dirty="0" smtClean="0"/>
          </a:p>
          <a:p>
            <a:endParaRPr lang="en-US" dirty="0" smtClean="0"/>
          </a:p>
        </p:txBody>
      </p:sp>
    </p:spTree>
  </p:cSld>
  <p:clrMapOvr>
    <a:masterClrMapping/>
  </p:clrMapOvr>
  <p:transition spd="med">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loud_question_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2413"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smtClean="0"/>
              <a:t>Introduction</a:t>
            </a:r>
            <a:endParaRPr lang="en-US" dirty="0" smtClean="0"/>
          </a:p>
        </p:txBody>
      </p:sp>
      <p:sp>
        <p:nvSpPr>
          <p:cNvPr id="4099" name="Rectangle 5"/>
          <p:cNvSpPr>
            <a:spLocks noGrp="1" noChangeArrowheads="1"/>
          </p:cNvSpPr>
          <p:nvPr>
            <p:ph type="body" idx="1"/>
          </p:nvPr>
        </p:nvSpPr>
        <p:spPr>
          <a:xfrm>
            <a:off x="495300" y="1508125"/>
            <a:ext cx="8047038" cy="4686011"/>
          </a:xfrm>
        </p:spPr>
        <p:txBody>
          <a:bodyPr>
            <a:normAutofit fontScale="70000" lnSpcReduction="20000"/>
          </a:bodyPr>
          <a:lstStyle/>
          <a:p>
            <a:pPr>
              <a:lnSpc>
                <a:spcPct val="120000"/>
              </a:lnSpc>
            </a:pPr>
            <a:r>
              <a:rPr lang="en-US" dirty="0" smtClean="0"/>
              <a:t>The application of 30 NM and 50 NM longitudinal separation minima are predicated on </a:t>
            </a:r>
            <a:r>
              <a:rPr lang="en-US" sz="3800" dirty="0" smtClean="0">
                <a:solidFill>
                  <a:srgbClr val="00B050"/>
                </a:solidFill>
              </a:rPr>
              <a:t>C</a:t>
            </a:r>
            <a:r>
              <a:rPr lang="en-US" dirty="0" smtClean="0"/>
              <a:t>, </a:t>
            </a:r>
            <a:r>
              <a:rPr lang="en-US" sz="3800" dirty="0" smtClean="0">
                <a:solidFill>
                  <a:schemeClr val="accent2">
                    <a:lumMod val="50000"/>
                  </a:schemeClr>
                </a:solidFill>
              </a:rPr>
              <a:t>N</a:t>
            </a:r>
            <a:r>
              <a:rPr lang="en-US" dirty="0" smtClean="0"/>
              <a:t> and </a:t>
            </a:r>
            <a:r>
              <a:rPr lang="en-US" sz="3800" dirty="0" smtClean="0">
                <a:solidFill>
                  <a:srgbClr val="CC9900"/>
                </a:solidFill>
              </a:rPr>
              <a:t>S</a:t>
            </a:r>
            <a:r>
              <a:rPr lang="en-US" dirty="0" smtClean="0"/>
              <a:t> performance</a:t>
            </a:r>
          </a:p>
          <a:p>
            <a:pPr>
              <a:lnSpc>
                <a:spcPct val="120000"/>
              </a:lnSpc>
            </a:pPr>
            <a:r>
              <a:rPr lang="en-US" dirty="0" smtClean="0"/>
              <a:t>PBCS provides global RCP/RSP specifications for </a:t>
            </a:r>
            <a:r>
              <a:rPr lang="en-US" sz="3900" dirty="0" smtClean="0">
                <a:solidFill>
                  <a:srgbClr val="00B050"/>
                </a:solidFill>
              </a:rPr>
              <a:t>C</a:t>
            </a:r>
            <a:r>
              <a:rPr lang="en-US" dirty="0" smtClean="0"/>
              <a:t> and </a:t>
            </a:r>
            <a:r>
              <a:rPr lang="en-US" sz="3900" dirty="0" smtClean="0">
                <a:solidFill>
                  <a:srgbClr val="CC9900"/>
                </a:solidFill>
              </a:rPr>
              <a:t>S</a:t>
            </a:r>
            <a:r>
              <a:rPr lang="en-US" dirty="0" smtClean="0"/>
              <a:t> performance supporting this ATM function (GOLD / Doc</a:t>
            </a:r>
            <a:r>
              <a:rPr lang="en-US" dirty="0" smtClean="0">
                <a:latin typeface="Calibri"/>
                <a:cs typeface="Calibri"/>
              </a:rPr>
              <a:t> </a:t>
            </a:r>
            <a:r>
              <a:rPr lang="en-US" dirty="0" smtClean="0"/>
              <a:t>9869) </a:t>
            </a:r>
          </a:p>
          <a:p>
            <a:pPr>
              <a:lnSpc>
                <a:spcPct val="120000"/>
              </a:lnSpc>
            </a:pPr>
            <a:r>
              <a:rPr lang="en-US" dirty="0" smtClean="0"/>
              <a:t>RCP 240 and RSP 180 time criteria were derived from the separation standards for applying these separation minima (contained in Doc 4444)</a:t>
            </a:r>
          </a:p>
          <a:p>
            <a:pPr lvl="1">
              <a:lnSpc>
                <a:spcPct val="120000"/>
              </a:lnSpc>
            </a:pPr>
            <a:r>
              <a:rPr lang="en-US" dirty="0" smtClean="0"/>
              <a:t>This was the “most stringent” scenario</a:t>
            </a:r>
          </a:p>
          <a:p>
            <a:pPr>
              <a:lnSpc>
                <a:spcPct val="120000"/>
              </a:lnSpc>
            </a:pPr>
            <a:r>
              <a:rPr lang="en-US" dirty="0" smtClean="0"/>
              <a:t>Continuity, availability and integrity criteria were derived from an operational safety assessment </a:t>
            </a:r>
            <a:br>
              <a:rPr lang="en-US" dirty="0" smtClean="0"/>
            </a:br>
            <a:r>
              <a:rPr lang="en-US" dirty="0" smtClean="0"/>
              <a:t>(RTCA DO-264/EUROCAE ED-78A)</a:t>
            </a:r>
          </a:p>
        </p:txBody>
      </p:sp>
      <p:grpSp>
        <p:nvGrpSpPr>
          <p:cNvPr id="4" name="Group 40"/>
          <p:cNvGrpSpPr>
            <a:grpSpLocks/>
          </p:cNvGrpSpPr>
          <p:nvPr/>
        </p:nvGrpSpPr>
        <p:grpSpPr bwMode="auto">
          <a:xfrm>
            <a:off x="6127750" y="203200"/>
            <a:ext cx="2763838" cy="998538"/>
            <a:chOff x="6127750" y="203200"/>
            <a:chExt cx="2763838" cy="998538"/>
          </a:xfrm>
        </p:grpSpPr>
        <p:sp>
          <p:nvSpPr>
            <p:cNvPr id="5" name="Text Box 680"/>
            <p:cNvSpPr txBox="1">
              <a:spLocks noChangeArrowheads="1"/>
            </p:cNvSpPr>
            <p:nvPr/>
          </p:nvSpPr>
          <p:spPr bwMode="auto">
            <a:xfrm>
              <a:off x="7167563" y="488950"/>
              <a:ext cx="550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2000" b="1" dirty="0">
                  <a:solidFill>
                    <a:srgbClr val="1D2F68"/>
                  </a:solidFill>
                </a:rPr>
                <a:t>ATM</a:t>
              </a:r>
            </a:p>
          </p:txBody>
        </p:sp>
        <p:sp>
          <p:nvSpPr>
            <p:cNvPr id="6" name="AutoShape 681"/>
            <p:cNvSpPr>
              <a:spLocks noChangeArrowheads="1"/>
            </p:cNvSpPr>
            <p:nvPr/>
          </p:nvSpPr>
          <p:spPr bwMode="auto">
            <a:xfrm>
              <a:off x="6127750" y="606425"/>
              <a:ext cx="619125" cy="338138"/>
            </a:xfrm>
            <a:prstGeom prst="wedgeRoundRectCallout">
              <a:avLst>
                <a:gd name="adj1" fmla="val 64361"/>
                <a:gd name="adj2" fmla="val -78639"/>
                <a:gd name="adj3" fmla="val 16667"/>
              </a:avLst>
            </a:prstGeom>
            <a:solidFill>
              <a:srgbClr val="CCFF99"/>
            </a:solidFill>
            <a:ln w="9525"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sz="2000" b="1">
                  <a:solidFill>
                    <a:srgbClr val="1D2F68"/>
                  </a:solidFill>
                </a:rPr>
                <a:t>RCP</a:t>
              </a:r>
            </a:p>
          </p:txBody>
        </p:sp>
        <p:sp>
          <p:nvSpPr>
            <p:cNvPr id="7" name="AutoShape 682"/>
            <p:cNvSpPr>
              <a:spLocks noChangeArrowheads="1"/>
            </p:cNvSpPr>
            <p:nvPr/>
          </p:nvSpPr>
          <p:spPr bwMode="auto">
            <a:xfrm>
              <a:off x="8256588" y="203200"/>
              <a:ext cx="635000" cy="341313"/>
            </a:xfrm>
            <a:prstGeom prst="wedgeRoundRectCallout">
              <a:avLst>
                <a:gd name="adj1" fmla="val -84500"/>
                <a:gd name="adj2" fmla="val 16977"/>
                <a:gd name="adj3" fmla="val 16667"/>
              </a:avLst>
            </a:prstGeom>
            <a:solidFill>
              <a:srgbClr val="1D2F68"/>
            </a:solidFill>
            <a:ln w="12700"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sz="2000" b="1">
                  <a:solidFill>
                    <a:schemeClr val="bg1"/>
                  </a:solidFill>
                </a:rPr>
                <a:t>RNP</a:t>
              </a:r>
            </a:p>
          </p:txBody>
        </p:sp>
        <p:sp>
          <p:nvSpPr>
            <p:cNvPr id="8" name="AutoShape 683"/>
            <p:cNvSpPr>
              <a:spLocks noChangeArrowheads="1"/>
            </p:cNvSpPr>
            <p:nvPr/>
          </p:nvSpPr>
          <p:spPr bwMode="auto">
            <a:xfrm>
              <a:off x="7912100" y="752475"/>
              <a:ext cx="635000" cy="341313"/>
            </a:xfrm>
            <a:prstGeom prst="wedgeRoundRectCallout">
              <a:avLst>
                <a:gd name="adj1" fmla="val -94250"/>
                <a:gd name="adj2" fmla="val 43486"/>
                <a:gd name="adj3" fmla="val 16667"/>
              </a:avLst>
            </a:prstGeom>
            <a:solidFill>
              <a:srgbClr val="FFFF99"/>
            </a:solidFill>
            <a:ln w="12700"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sz="2000" b="1" dirty="0">
                  <a:solidFill>
                    <a:srgbClr val="1D2F68"/>
                  </a:solidFill>
                </a:rPr>
                <a:t>RSP</a:t>
              </a:r>
            </a:p>
          </p:txBody>
        </p:sp>
        <p:sp>
          <p:nvSpPr>
            <p:cNvPr id="9" name="AutoShape 684"/>
            <p:cNvSpPr>
              <a:spLocks noChangeAspect="1" noChangeArrowheads="1"/>
            </p:cNvSpPr>
            <p:nvPr/>
          </p:nvSpPr>
          <p:spPr bwMode="auto">
            <a:xfrm>
              <a:off x="7050088" y="231775"/>
              <a:ext cx="785812" cy="820738"/>
            </a:xfrm>
            <a:custGeom>
              <a:avLst/>
              <a:gdLst>
                <a:gd name="T0" fmla="*/ 520018112 w 21600"/>
                <a:gd name="T1" fmla="*/ 0 h 21600"/>
                <a:gd name="T2" fmla="*/ 152298515 w 21600"/>
                <a:gd name="T3" fmla="*/ 173520922 h 21600"/>
                <a:gd name="T4" fmla="*/ 0 w 21600"/>
                <a:gd name="T5" fmla="*/ 592483315 h 21600"/>
                <a:gd name="T6" fmla="*/ 152298515 w 21600"/>
                <a:gd name="T7" fmla="*/ 1011445708 h 21600"/>
                <a:gd name="T8" fmla="*/ 520018112 w 21600"/>
                <a:gd name="T9" fmla="*/ 1184966630 h 21600"/>
                <a:gd name="T10" fmla="*/ 887737710 w 21600"/>
                <a:gd name="T11" fmla="*/ 1011445708 h 21600"/>
                <a:gd name="T12" fmla="*/ 1040036225 w 21600"/>
                <a:gd name="T13" fmla="*/ 592483315 h 21600"/>
                <a:gd name="T14" fmla="*/ 887737710 w 21600"/>
                <a:gd name="T15" fmla="*/ 17352092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64" y="10800"/>
                  </a:moveTo>
                  <a:cubicBezTo>
                    <a:pt x="1564" y="15901"/>
                    <a:pt x="5699" y="20036"/>
                    <a:pt x="10800" y="20036"/>
                  </a:cubicBezTo>
                  <a:cubicBezTo>
                    <a:pt x="15901" y="20036"/>
                    <a:pt x="20036" y="15901"/>
                    <a:pt x="20036" y="10800"/>
                  </a:cubicBezTo>
                  <a:cubicBezTo>
                    <a:pt x="20036" y="5699"/>
                    <a:pt x="15901" y="1564"/>
                    <a:pt x="10800" y="1564"/>
                  </a:cubicBezTo>
                  <a:cubicBezTo>
                    <a:pt x="5699" y="1564"/>
                    <a:pt x="1564" y="5699"/>
                    <a:pt x="1564" y="10800"/>
                  </a:cubicBezTo>
                  <a:close/>
                </a:path>
              </a:pathLst>
            </a:custGeom>
            <a:solidFill>
              <a:srgbClr val="1D2F6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0" name="Oval 685"/>
            <p:cNvSpPr>
              <a:spLocks noChangeAspect="1" noChangeArrowheads="1"/>
            </p:cNvSpPr>
            <p:nvPr/>
          </p:nvSpPr>
          <p:spPr bwMode="auto">
            <a:xfrm>
              <a:off x="7280275" y="836613"/>
              <a:ext cx="365125" cy="365125"/>
            </a:xfrm>
            <a:prstGeom prst="ellipse">
              <a:avLst/>
            </a:prstGeom>
            <a:solidFill>
              <a:srgbClr val="FFFF99"/>
            </a:solidFill>
            <a:ln w="9525" algn="ctr">
              <a:solidFill>
                <a:srgbClr val="1D2F6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r>
                <a:rPr lang="en-US" sz="2000" b="1" dirty="0">
                  <a:solidFill>
                    <a:srgbClr val="1D2F68"/>
                  </a:solidFill>
                </a:rPr>
                <a:t>S</a:t>
              </a:r>
            </a:p>
          </p:txBody>
        </p:sp>
        <p:sp>
          <p:nvSpPr>
            <p:cNvPr id="11" name="Oval 686"/>
            <p:cNvSpPr>
              <a:spLocks noChangeAspect="1" noChangeArrowheads="1"/>
            </p:cNvSpPr>
            <p:nvPr/>
          </p:nvSpPr>
          <p:spPr bwMode="auto">
            <a:xfrm>
              <a:off x="7681913" y="260350"/>
              <a:ext cx="365125" cy="365125"/>
            </a:xfrm>
            <a:prstGeom prst="ellipse">
              <a:avLst/>
            </a:prstGeom>
            <a:solidFill>
              <a:srgbClr val="1D2F68"/>
            </a:solidFill>
            <a:ln w="9525" algn="ctr">
              <a:solidFill>
                <a:srgbClr val="1D2F6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r>
                <a:rPr lang="en-US" sz="2000" b="1">
                  <a:solidFill>
                    <a:schemeClr val="bg1"/>
                  </a:solidFill>
                </a:rPr>
                <a:t>N</a:t>
              </a:r>
            </a:p>
          </p:txBody>
        </p:sp>
        <p:sp>
          <p:nvSpPr>
            <p:cNvPr id="12" name="Oval 687"/>
            <p:cNvSpPr>
              <a:spLocks noChangeAspect="1" noChangeArrowheads="1"/>
            </p:cNvSpPr>
            <p:nvPr/>
          </p:nvSpPr>
          <p:spPr bwMode="auto">
            <a:xfrm>
              <a:off x="6818313" y="260350"/>
              <a:ext cx="365125" cy="365125"/>
            </a:xfrm>
            <a:prstGeom prst="ellipse">
              <a:avLst/>
            </a:prstGeom>
            <a:solidFill>
              <a:srgbClr val="CCFF99"/>
            </a:solidFill>
            <a:ln w="9525" algn="ctr">
              <a:solidFill>
                <a:srgbClr val="1D2F6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r>
                <a:rPr lang="en-US" sz="2000" b="1">
                  <a:solidFill>
                    <a:srgbClr val="1D2F68"/>
                  </a:solidFill>
                </a:rPr>
                <a:t>C</a:t>
              </a:r>
            </a:p>
          </p:txBody>
        </p:sp>
      </p:grpSp>
    </p:spTree>
  </p:cSld>
  <p:clrMapOvr>
    <a:masterClrMapping/>
  </p:clrMapOvr>
  <p:transition spd="med">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200" smtClean="0"/>
              <a:t>RCP 240 – RSP 180 time requirements</a:t>
            </a:r>
          </a:p>
        </p:txBody>
      </p:sp>
      <p:sp>
        <p:nvSpPr>
          <p:cNvPr id="40963" name="Rectangle 3"/>
          <p:cNvSpPr>
            <a:spLocks noGrp="1" noChangeArrowheads="1"/>
          </p:cNvSpPr>
          <p:nvPr>
            <p:ph type="body" idx="1"/>
          </p:nvPr>
        </p:nvSpPr>
        <p:spPr>
          <a:xfrm>
            <a:off x="495300" y="1163998"/>
            <a:ext cx="8047038" cy="4914924"/>
          </a:xfrm>
        </p:spPr>
        <p:txBody>
          <a:bodyPr/>
          <a:lstStyle/>
          <a:p>
            <a:pPr eaLnBrk="1" hangingPunct="1"/>
            <a:r>
              <a:rPr lang="en-US" sz="2400" dirty="0" smtClean="0"/>
              <a:t>Collision risk modeling (CRM) assumes times for normal means of </a:t>
            </a:r>
            <a:r>
              <a:rPr lang="en-US" sz="3200" dirty="0" smtClean="0">
                <a:solidFill>
                  <a:srgbClr val="00B050"/>
                </a:solidFill>
              </a:rPr>
              <a:t>C</a:t>
            </a:r>
            <a:r>
              <a:rPr lang="en-US" sz="2400" dirty="0" smtClean="0"/>
              <a:t> and </a:t>
            </a:r>
            <a:r>
              <a:rPr lang="en-US" sz="3200" dirty="0" smtClean="0">
                <a:solidFill>
                  <a:srgbClr val="CC9900"/>
                </a:solidFill>
              </a:rPr>
              <a:t>S</a:t>
            </a:r>
          </a:p>
          <a:p>
            <a:pPr eaLnBrk="1" hangingPunct="1"/>
            <a:r>
              <a:rPr lang="en-US" sz="2400" dirty="0" smtClean="0"/>
              <a:t>Doc 4444 – 30 and 50 NM longitudinal separation</a:t>
            </a:r>
          </a:p>
          <a:p>
            <a:pPr lvl="1" eaLnBrk="1" hangingPunct="1"/>
            <a:r>
              <a:rPr lang="en-US" sz="2000" dirty="0" smtClean="0"/>
              <a:t>5.4.2.6.4.3.2	The communication system provided to enable the application of the separation minima in 5.4.2.6.4.3 shall allow a controller, within 4 minutes, to intervene and resolve a potential conflict by contacting an aircraft using the normal means of communication. …</a:t>
            </a:r>
          </a:p>
          <a:p>
            <a:pPr lvl="1" eaLnBrk="1" hangingPunct="1"/>
            <a:r>
              <a:rPr lang="en-US" sz="2000" dirty="0" smtClean="0"/>
              <a:t>5.4.2.6.4.3.3	When an ADS-C periodic or waypoint change event report is not received within 3 minutes of the time it should have been sent, the report is considered overdue and the controller shall take action to obtain the report as quickly as possible, normally by ADS-C or CPDLC. …</a:t>
            </a:r>
          </a:p>
        </p:txBody>
      </p:sp>
      <p:sp>
        <p:nvSpPr>
          <p:cNvPr id="40964" name="Oval 4"/>
          <p:cNvSpPr>
            <a:spLocks noChangeArrowheads="1"/>
          </p:cNvSpPr>
          <p:nvPr/>
        </p:nvSpPr>
        <p:spPr bwMode="auto">
          <a:xfrm>
            <a:off x="4456113" y="3139955"/>
            <a:ext cx="1555750" cy="692150"/>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40965" name="Oval 5"/>
          <p:cNvSpPr>
            <a:spLocks noChangeArrowheads="1"/>
          </p:cNvSpPr>
          <p:nvPr/>
        </p:nvSpPr>
        <p:spPr bwMode="auto">
          <a:xfrm>
            <a:off x="4918075" y="4522667"/>
            <a:ext cx="1555750" cy="692150"/>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Tree>
    <p:extLst>
      <p:ext uri="{BB962C8B-B14F-4D97-AF65-F5344CB8AC3E}">
        <p14:creationId xmlns:p14="http://schemas.microsoft.com/office/powerpoint/2010/main" val="4147981024"/>
      </p:ext>
    </p:extLst>
  </p:cSld>
  <p:clrMapOvr>
    <a:masterClrMapping/>
  </p:clrMapOvr>
  <p:transition spd="med">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dirty="0" smtClean="0"/>
              <a:t>Side note – RCP 400 – RSP 400</a:t>
            </a:r>
          </a:p>
        </p:txBody>
      </p:sp>
      <p:sp>
        <p:nvSpPr>
          <p:cNvPr id="48131" name="Rectangle 3"/>
          <p:cNvSpPr>
            <a:spLocks noGrp="1" noChangeArrowheads="1"/>
          </p:cNvSpPr>
          <p:nvPr>
            <p:ph type="body" idx="1"/>
          </p:nvPr>
        </p:nvSpPr>
        <p:spPr>
          <a:xfrm>
            <a:off x="495300" y="779078"/>
            <a:ext cx="8047038" cy="5299844"/>
          </a:xfrm>
        </p:spPr>
        <p:txBody>
          <a:bodyPr/>
          <a:lstStyle/>
          <a:p>
            <a:pPr eaLnBrk="1" hangingPunct="1"/>
            <a:r>
              <a:rPr lang="en-US" sz="2000" dirty="0" smtClean="0"/>
              <a:t>CRM assumes times for alternative </a:t>
            </a:r>
            <a:r>
              <a:rPr lang="en-US" sz="2000" dirty="0"/>
              <a:t>means of </a:t>
            </a:r>
            <a:r>
              <a:rPr lang="en-US" sz="2700" dirty="0">
                <a:solidFill>
                  <a:srgbClr val="00B050"/>
                </a:solidFill>
              </a:rPr>
              <a:t>C</a:t>
            </a:r>
            <a:r>
              <a:rPr lang="en-US" sz="2000" dirty="0"/>
              <a:t> and </a:t>
            </a:r>
            <a:r>
              <a:rPr lang="en-US" sz="2700" dirty="0">
                <a:solidFill>
                  <a:srgbClr val="CC9900"/>
                </a:solidFill>
              </a:rPr>
              <a:t>S</a:t>
            </a:r>
            <a:r>
              <a:rPr lang="en-US" sz="2000" dirty="0">
                <a:solidFill>
                  <a:srgbClr val="CC9900"/>
                </a:solidFill>
              </a:rPr>
              <a:t> </a:t>
            </a:r>
            <a:r>
              <a:rPr lang="en-US" sz="2000" dirty="0" smtClean="0"/>
              <a:t>based on traditional systems (e.g. HF voice via radio operator); these time criteria can be applied to non-traditional systems (e.g. SATVOICE)</a:t>
            </a:r>
          </a:p>
          <a:p>
            <a:pPr eaLnBrk="1" hangingPunct="1"/>
            <a:r>
              <a:rPr lang="en-US" sz="2000" dirty="0" smtClean="0"/>
              <a:t>Doc 4444 – 30 and 50 NM longitudinal separation</a:t>
            </a:r>
          </a:p>
          <a:p>
            <a:pPr lvl="1" eaLnBrk="1" hangingPunct="1"/>
            <a:r>
              <a:rPr lang="en-US" sz="1800" dirty="0" smtClean="0"/>
              <a:t>5.4.2.6.4.3.2 … An alternative means shall be available to allow the controller to intervene and resolve the conflict within a total time of 10½ minutes, should the normal means of communication fail.</a:t>
            </a:r>
          </a:p>
          <a:p>
            <a:pPr lvl="1" eaLnBrk="1" hangingPunct="1"/>
            <a:r>
              <a:rPr lang="en-US" sz="1800" dirty="0" smtClean="0"/>
              <a:t>5.4.2.6.4.3.3 … If a report is not received within 6 minutes of the time the original report should have been sent, and there is a possibility of loss of separation with other aircraft, the controller shall take action to resolve any potential conflict(s) as soon as possible. The communication means provided shall be such that the conflict is resolved within a further 7½ minutes.</a:t>
            </a:r>
          </a:p>
          <a:p>
            <a:pPr lvl="1" eaLnBrk="1" hangingPunct="1"/>
            <a:r>
              <a:rPr lang="en-US" sz="1800" dirty="0" smtClean="0"/>
              <a:t>Informal survey of participating ANSPs on when a response is late and when a position report is overdue</a:t>
            </a:r>
          </a:p>
        </p:txBody>
      </p:sp>
      <p:sp>
        <p:nvSpPr>
          <p:cNvPr id="48132" name="Oval 4"/>
          <p:cNvSpPr>
            <a:spLocks noChangeArrowheads="1"/>
          </p:cNvSpPr>
          <p:nvPr/>
        </p:nvSpPr>
        <p:spPr bwMode="auto">
          <a:xfrm>
            <a:off x="1230313" y="3236990"/>
            <a:ext cx="1555750" cy="403225"/>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48133" name="Oval 5"/>
          <p:cNvSpPr>
            <a:spLocks noChangeArrowheads="1"/>
          </p:cNvSpPr>
          <p:nvPr/>
        </p:nvSpPr>
        <p:spPr bwMode="auto">
          <a:xfrm>
            <a:off x="3649663" y="4996892"/>
            <a:ext cx="1555750" cy="476250"/>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48134" name="Oval 6"/>
          <p:cNvSpPr>
            <a:spLocks noChangeArrowheads="1"/>
          </p:cNvSpPr>
          <p:nvPr/>
        </p:nvSpPr>
        <p:spPr bwMode="auto">
          <a:xfrm>
            <a:off x="6069013" y="3633865"/>
            <a:ext cx="1211262" cy="441325"/>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Tree>
    <p:extLst>
      <p:ext uri="{BB962C8B-B14F-4D97-AF65-F5344CB8AC3E}">
        <p14:creationId xmlns:p14="http://schemas.microsoft.com/office/powerpoint/2010/main" val="521557360"/>
      </p:ext>
    </p:extLst>
  </p:cSld>
  <p:clrMapOvr>
    <a:masterClrMapping/>
  </p:clrMapOvr>
  <p:transition spd="med">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Relationship of RCP/RSP to tau (</a:t>
            </a:r>
            <a:r>
              <a:rPr lang="el-GR" smtClean="0"/>
              <a:t>τ</a:t>
            </a:r>
            <a:r>
              <a:rPr lang="en-US" smtClean="0"/>
              <a:t>)</a:t>
            </a:r>
            <a:endParaRPr lang="el-GR" dirty="0" smtClean="0"/>
          </a:p>
        </p:txBody>
      </p:sp>
      <p:sp>
        <p:nvSpPr>
          <p:cNvPr id="7171" name="Rectangle 3"/>
          <p:cNvSpPr>
            <a:spLocks noGrp="1" noChangeArrowheads="1"/>
          </p:cNvSpPr>
          <p:nvPr>
            <p:ph type="body" idx="1"/>
          </p:nvPr>
        </p:nvSpPr>
        <p:spPr/>
        <p:txBody>
          <a:bodyPr>
            <a:normAutofit fontScale="92500" lnSpcReduction="10000"/>
          </a:bodyPr>
          <a:lstStyle/>
          <a:p>
            <a:pPr>
              <a:lnSpc>
                <a:spcPct val="110000"/>
              </a:lnSpc>
            </a:pPr>
            <a:r>
              <a:rPr lang="en-US" dirty="0" smtClean="0"/>
              <a:t>CRM uses a communication and controller intervention buffer – referred to as tau (</a:t>
            </a:r>
            <a:r>
              <a:rPr lang="el-GR" dirty="0" smtClean="0"/>
              <a:t>τ</a:t>
            </a:r>
            <a:r>
              <a:rPr lang="en-US" dirty="0" smtClean="0"/>
              <a:t>) </a:t>
            </a:r>
            <a:br>
              <a:rPr lang="en-US" dirty="0" smtClean="0"/>
            </a:br>
            <a:r>
              <a:rPr lang="en-US" dirty="0" smtClean="0"/>
              <a:t>(per Doc 9689, Appendix 5)</a:t>
            </a:r>
          </a:p>
          <a:p>
            <a:pPr>
              <a:lnSpc>
                <a:spcPct val="110000"/>
              </a:lnSpc>
            </a:pPr>
            <a:r>
              <a:rPr lang="en-US" dirty="0" smtClean="0"/>
              <a:t>RTCA DO-306/EUROCAE ED-122 provides results of analysis to allocate RCP/RSP time criteria from tau (</a:t>
            </a:r>
            <a:r>
              <a:rPr lang="el-GR" dirty="0" smtClean="0"/>
              <a:t>τ</a:t>
            </a:r>
            <a:r>
              <a:rPr lang="en-US" dirty="0" smtClean="0"/>
              <a:t>) to communication and surveillance components</a:t>
            </a:r>
          </a:p>
          <a:p>
            <a:pPr>
              <a:lnSpc>
                <a:spcPct val="110000"/>
              </a:lnSpc>
            </a:pPr>
            <a:r>
              <a:rPr lang="en-US" dirty="0" smtClean="0"/>
              <a:t>Tau (</a:t>
            </a:r>
            <a:r>
              <a:rPr lang="el-GR" dirty="0" smtClean="0"/>
              <a:t>τ</a:t>
            </a:r>
            <a:r>
              <a:rPr lang="en-US" dirty="0" smtClean="0"/>
              <a:t>) for 30 / 50 NM longitudinal separation = 4 minutes (240 seconds); 3 minutes (180 seconds) is derived from Tau (</a:t>
            </a:r>
            <a:r>
              <a:rPr lang="el-GR" dirty="0" smtClean="0"/>
              <a:t>τ</a:t>
            </a:r>
            <a:r>
              <a:rPr lang="en-US" dirty="0" smtClean="0"/>
              <a:t>)</a:t>
            </a:r>
          </a:p>
        </p:txBody>
      </p:sp>
    </p:spTree>
  </p:cSld>
  <p:clrMapOvr>
    <a:masterClrMapping/>
  </p:clrMapOvr>
  <p:transition spd="med">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graphicFrame>
        <p:nvGraphicFramePr>
          <p:cNvPr id="1730647" name="Group 87"/>
          <p:cNvGraphicFramePr>
            <a:graphicFrameLocks noGrp="1"/>
          </p:cNvGraphicFramePr>
          <p:nvPr>
            <p:ph type="tbl" idx="1"/>
          </p:nvPr>
        </p:nvGraphicFramePr>
        <p:xfrm>
          <a:off x="0" y="30163"/>
          <a:ext cx="9123363" cy="6864350"/>
        </p:xfrm>
        <a:graphic>
          <a:graphicData uri="http://schemas.openxmlformats.org/drawingml/2006/table">
            <a:tbl>
              <a:tblPr/>
              <a:tblGrid>
                <a:gridCol w="2289175"/>
                <a:gridCol w="2435225"/>
                <a:gridCol w="2016125"/>
                <a:gridCol w="2382838"/>
              </a:tblGrid>
              <a:tr h="234950">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bg1"/>
                          </a:solidFill>
                          <a:effectLst/>
                          <a:latin typeface="Times New Roman" pitchFamily="18" charset="0"/>
                        </a:rPr>
                        <a:t>Table 5-5 from RTCA DO-306 / EUROCAE ED-122</a:t>
                      </a:r>
                    </a:p>
                  </a:txBody>
                  <a:tcPr marL="45720" marR="45720" horzOverflow="overflow">
                    <a:lnL w="5715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1D2F68"/>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34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Scenario</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Normal communication</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Non-normal communication</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Non-normal surveillance</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r>
              <a:tr h="3889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Value of communication and controller intervention buffer, τ</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240 seconds</a:t>
                      </a:r>
                      <a:br>
                        <a:rPr kumimoji="0" lang="en-US" sz="11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(4 minutes)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630 seconds</a:t>
                      </a:r>
                      <a:br>
                        <a:rPr kumimoji="0" lang="en-US" sz="11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(10½ minutes)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810 seconds</a:t>
                      </a:r>
                      <a:br>
                        <a:rPr kumimoji="0" lang="en-US" sz="11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(13½ minutes)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99"/>
                    </a:solidFill>
                  </a:tcPr>
                </a:tc>
              </a:tr>
              <a:tr h="844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Element related to the PR service</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Position report delivery time</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sng" strike="noStrike" cap="none" normalizeH="0" baseline="0" smtClean="0">
                          <a:ln>
                            <a:noFill/>
                          </a:ln>
                          <a:solidFill>
                            <a:schemeClr val="tx1"/>
                          </a:solidFill>
                          <a:effectLst/>
                          <a:latin typeface="Times New Roman" pitchFamily="18" charset="0"/>
                          <a:cs typeface="Times New Roman" pitchFamily="18" charset="0"/>
                        </a:rPr>
                        <a:t>&lt;</a:t>
                      </a: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90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Not included in value of τ.</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sng" strike="noStrike" cap="none" normalizeH="0" baseline="0" smtClean="0">
                          <a:ln>
                            <a:noFill/>
                          </a:ln>
                          <a:solidFill>
                            <a:schemeClr val="tx1"/>
                          </a:solidFill>
                          <a:effectLst/>
                          <a:latin typeface="Times New Roman" pitchFamily="18" charset="0"/>
                          <a:cs typeface="Times New Roman" pitchFamily="18" charset="0"/>
                        </a:rPr>
                        <a:t>&lt;</a:t>
                      </a: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90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Not included in value of τ.</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180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Time after which the controller expected the ADS‑C report to have been sent, and was not received.</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r>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Time for the controller to recognize the potential conflict and to devise an alternative means of separation</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Not applicable.  Missing report.</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14573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Element related to the CRD service</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Time taken to communicate the instructions to the pilot</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Normal means of communication, DCPC (CPDLC) – 105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Controller message composition -15 seconds; uplink 90 seconds.  Normal operations assumes normal means of communication, DCPC (CPDLC) is functioning.  Time for the controller to receive and recognize the response to the instruction is not included.</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195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Time after which the controller initiates communication, via normal means, and receives no response. By then, the controller would have initiated communication via alternative means.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195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Time after which the controller initiates 1</a:t>
                      </a:r>
                      <a:r>
                        <a:rPr kumimoji="0" lang="en-US" sz="1100" b="0" i="1" u="none" strike="noStrike" cap="none" normalizeH="0" baseline="30000" smtClean="0">
                          <a:ln>
                            <a:noFill/>
                          </a:ln>
                          <a:solidFill>
                            <a:schemeClr val="tx1"/>
                          </a:solidFill>
                          <a:effectLst/>
                          <a:latin typeface="Times New Roman" pitchFamily="18" charset="0"/>
                          <a:cs typeface="Times New Roman" pitchFamily="18" charset="0"/>
                        </a:rPr>
                        <a:t>st</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attempt to obtain report, via ADS‑C demand contract and/or CPDLC, and receives no response.  By then, the controller would have initiated communication via alternative means.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r>
              <a:tr h="13065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Time taken to communicate the instructions to the pilot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(via alternative means of communication, assumed to be third party voice)</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Not applicable</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300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Time after which the controller initiates communication, via alternative means of communication, and receives no response.  By then, the controller would have initiated communication with other aircraft.</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300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1" u="sng" strike="noStrike" cap="none" normalizeH="0" baseline="0" smtClean="0">
                          <a:ln>
                            <a:noFill/>
                          </a:ln>
                          <a:solidFill>
                            <a:schemeClr val="tx1"/>
                          </a:solidFill>
                          <a:effectLst/>
                          <a:latin typeface="Times New Roman" pitchFamily="18" charset="0"/>
                          <a:cs typeface="Times New Roman" pitchFamily="18" charset="0"/>
                        </a:rPr>
                        <a:t>Note</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Time after which the controller initiates 2</a:t>
                      </a:r>
                      <a:r>
                        <a:rPr kumimoji="0" lang="en-US" sz="1100" b="0" i="1" u="none" strike="noStrike" cap="none" normalizeH="0" baseline="30000" smtClean="0">
                          <a:ln>
                            <a:noFill/>
                          </a:ln>
                          <a:solidFill>
                            <a:schemeClr val="tx1"/>
                          </a:solidFill>
                          <a:effectLst/>
                          <a:latin typeface="Times New Roman" pitchFamily="18" charset="0"/>
                          <a:cs typeface="Times New Roman" pitchFamily="18" charset="0"/>
                        </a:rPr>
                        <a:t>nd</a:t>
                      </a:r>
                      <a:r>
                        <a:rPr kumimoji="0" lang="en-US" sz="1100" b="0" i="1" u="none" strike="noStrike" cap="none" normalizeH="0" baseline="0" smtClean="0">
                          <a:ln>
                            <a:noFill/>
                          </a:ln>
                          <a:solidFill>
                            <a:schemeClr val="tx1"/>
                          </a:solidFill>
                          <a:effectLst/>
                          <a:latin typeface="Times New Roman" pitchFamily="18" charset="0"/>
                          <a:cs typeface="Times New Roman" pitchFamily="18" charset="0"/>
                        </a:rPr>
                        <a:t> attempt to obtain report, via alternative means of communication, and receives no response.  By then, the controller would have initiated communication with other aircraft.</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r>
              <a:tr h="3873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Time for the pilot to react and initiate an appropriate maneuver</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gradFill rotWithShape="1">
                      <a:gsLst>
                        <a:gs pos="0">
                          <a:srgbClr val="CCFF99"/>
                        </a:gs>
                        <a:gs pos="100000">
                          <a:schemeClr val="bg1"/>
                        </a:gs>
                      </a:gsLst>
                      <a:lin ang="5400000" scaled="1"/>
                    </a:gra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gradFill rotWithShape="1">
                      <a:gsLst>
                        <a:gs pos="0">
                          <a:srgbClr val="CCFF99"/>
                        </a:gs>
                        <a:gs pos="100000">
                          <a:schemeClr val="bg1"/>
                        </a:gs>
                      </a:gsLst>
                      <a:lin ang="5400000" scaled="1"/>
                    </a:gra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gradFill rotWithShape="1">
                      <a:gsLst>
                        <a:gs pos="0">
                          <a:srgbClr val="CCFF99"/>
                        </a:gs>
                        <a:gs pos="100000">
                          <a:schemeClr val="bg1"/>
                        </a:gs>
                      </a:gsLst>
                      <a:lin ang="5400000" scaled="1"/>
                    </a:gra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gradFill rotWithShape="1">
                      <a:gsLst>
                        <a:gs pos="0">
                          <a:srgbClr val="CCFF99"/>
                        </a:gs>
                        <a:gs pos="100000">
                          <a:schemeClr val="bg1"/>
                        </a:gs>
                      </a:gsLst>
                      <a:lin ang="5400000" scaled="1"/>
                    </a:gradFill>
                  </a:tcPr>
                </a:tc>
              </a:tr>
              <a:tr h="5461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Time for the aircraft to achieve a change of trajectory sufficient to ensure that a collision will be averted</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75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75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75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34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Extra allowance</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30 seconds</a:t>
                      </a:r>
                      <a:endParaRPr kumimoji="0" lang="en-US" sz="1100" b="0" i="0" u="none" strike="noStrike" cap="none" normalizeH="0" baseline="0" smtClean="0">
                        <a:ln>
                          <a:noFill/>
                        </a:ln>
                        <a:solidFill>
                          <a:schemeClr val="tx1"/>
                        </a:solidFill>
                        <a:effectLst/>
                        <a:latin typeface="Times New Roman" pitchFamily="18" charset="0"/>
                      </a:endParaRPr>
                    </a:p>
                  </a:txBody>
                  <a:tcPr marL="45720" marR="45720"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spd="med">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645"/>
          <p:cNvGrpSpPr>
            <a:grpSpLocks/>
          </p:cNvGrpSpPr>
          <p:nvPr/>
        </p:nvGrpSpPr>
        <p:grpSpPr bwMode="auto">
          <a:xfrm>
            <a:off x="1922463" y="4984750"/>
            <a:ext cx="3282950" cy="979488"/>
            <a:chOff x="607" y="3232"/>
            <a:chExt cx="4608" cy="1165"/>
          </a:xfrm>
        </p:grpSpPr>
        <p:sp>
          <p:nvSpPr>
            <p:cNvPr id="9907" name="Line 646"/>
            <p:cNvSpPr>
              <a:spLocks noChangeShapeType="1"/>
            </p:cNvSpPr>
            <p:nvPr/>
          </p:nvSpPr>
          <p:spPr bwMode="auto">
            <a:xfrm flipH="1">
              <a:off x="607" y="3232"/>
              <a:ext cx="1" cy="1165"/>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8" name="Line 647"/>
            <p:cNvSpPr>
              <a:spLocks noChangeShapeType="1"/>
            </p:cNvSpPr>
            <p:nvPr/>
          </p:nvSpPr>
          <p:spPr bwMode="auto">
            <a:xfrm flipH="1">
              <a:off x="5215" y="3236"/>
              <a:ext cx="0" cy="1161"/>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19" name="Group 2"/>
          <p:cNvGrpSpPr>
            <a:grpSpLocks/>
          </p:cNvGrpSpPr>
          <p:nvPr/>
        </p:nvGrpSpPr>
        <p:grpSpPr bwMode="auto">
          <a:xfrm flipH="1">
            <a:off x="366713" y="2319338"/>
            <a:ext cx="1371600" cy="419100"/>
            <a:chOff x="816" y="1728"/>
            <a:chExt cx="4010" cy="1202"/>
          </a:xfrm>
        </p:grpSpPr>
        <p:grpSp>
          <p:nvGrpSpPr>
            <p:cNvPr id="9807" name="Group 3"/>
            <p:cNvGrpSpPr>
              <a:grpSpLocks/>
            </p:cNvGrpSpPr>
            <p:nvPr/>
          </p:nvGrpSpPr>
          <p:grpSpPr bwMode="auto">
            <a:xfrm>
              <a:off x="816" y="1728"/>
              <a:ext cx="3905" cy="1045"/>
              <a:chOff x="816" y="1728"/>
              <a:chExt cx="3905" cy="1045"/>
            </a:xfrm>
          </p:grpSpPr>
          <p:sp>
            <p:nvSpPr>
              <p:cNvPr id="9854" name="Freeform 4"/>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55" name="Group 5"/>
              <p:cNvGrpSpPr>
                <a:grpSpLocks/>
              </p:cNvGrpSpPr>
              <p:nvPr/>
            </p:nvGrpSpPr>
            <p:grpSpPr bwMode="auto">
              <a:xfrm>
                <a:off x="1163" y="2399"/>
                <a:ext cx="2875" cy="171"/>
                <a:chOff x="1163" y="2399"/>
                <a:chExt cx="2875" cy="171"/>
              </a:xfrm>
            </p:grpSpPr>
            <p:sp>
              <p:nvSpPr>
                <p:cNvPr id="9903" name="Freeform 6"/>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04" name="Freeform 7"/>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05" name="Freeform 8"/>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06" name="Freeform 9"/>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856" name="Group 10"/>
              <p:cNvGrpSpPr>
                <a:grpSpLocks/>
              </p:cNvGrpSpPr>
              <p:nvPr/>
            </p:nvGrpSpPr>
            <p:grpSpPr bwMode="auto">
              <a:xfrm>
                <a:off x="1306" y="2441"/>
                <a:ext cx="2606" cy="85"/>
                <a:chOff x="1306" y="2441"/>
                <a:chExt cx="2606" cy="85"/>
              </a:xfrm>
            </p:grpSpPr>
            <p:grpSp>
              <p:nvGrpSpPr>
                <p:cNvPr id="9857" name="Group 11"/>
                <p:cNvGrpSpPr>
                  <a:grpSpLocks/>
                </p:cNvGrpSpPr>
                <p:nvPr/>
              </p:nvGrpSpPr>
              <p:grpSpPr bwMode="auto">
                <a:xfrm>
                  <a:off x="3387" y="2484"/>
                  <a:ext cx="273" cy="39"/>
                  <a:chOff x="3387" y="2484"/>
                  <a:chExt cx="273" cy="39"/>
                </a:xfrm>
              </p:grpSpPr>
              <p:sp>
                <p:nvSpPr>
                  <p:cNvPr id="9896" name="Oval 12"/>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7" name="Oval 13"/>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8" name="Oval 14"/>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9" name="Oval 15"/>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0" name="Oval 16"/>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1" name="Oval 17"/>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02" name="Oval 18"/>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58" name="Group 19"/>
                <p:cNvGrpSpPr>
                  <a:grpSpLocks/>
                </p:cNvGrpSpPr>
                <p:nvPr/>
              </p:nvGrpSpPr>
              <p:grpSpPr bwMode="auto">
                <a:xfrm>
                  <a:off x="1306" y="2441"/>
                  <a:ext cx="1040" cy="59"/>
                  <a:chOff x="1306" y="2441"/>
                  <a:chExt cx="1040" cy="59"/>
                </a:xfrm>
              </p:grpSpPr>
              <p:grpSp>
                <p:nvGrpSpPr>
                  <p:cNvPr id="9873" name="Group 20"/>
                  <p:cNvGrpSpPr>
                    <a:grpSpLocks/>
                  </p:cNvGrpSpPr>
                  <p:nvPr/>
                </p:nvGrpSpPr>
                <p:grpSpPr bwMode="auto">
                  <a:xfrm>
                    <a:off x="1306" y="2441"/>
                    <a:ext cx="284" cy="43"/>
                    <a:chOff x="1306" y="2441"/>
                    <a:chExt cx="284" cy="43"/>
                  </a:xfrm>
                </p:grpSpPr>
                <p:sp>
                  <p:nvSpPr>
                    <p:cNvPr id="9889" name="Oval 21"/>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0" name="Oval 22"/>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1" name="Oval 23"/>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2" name="Oval 24"/>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3" name="Oval 25"/>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4" name="Oval 26"/>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95" name="Oval 27"/>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74" name="Group 28"/>
                  <p:cNvGrpSpPr>
                    <a:grpSpLocks/>
                  </p:cNvGrpSpPr>
                  <p:nvPr/>
                </p:nvGrpSpPr>
                <p:grpSpPr bwMode="auto">
                  <a:xfrm>
                    <a:off x="1618" y="2448"/>
                    <a:ext cx="283" cy="42"/>
                    <a:chOff x="1618" y="2448"/>
                    <a:chExt cx="283" cy="42"/>
                  </a:xfrm>
                </p:grpSpPr>
                <p:sp>
                  <p:nvSpPr>
                    <p:cNvPr id="9882" name="Oval 29"/>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3" name="Oval 30"/>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4" name="Oval 31"/>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5" name="Oval 32"/>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6" name="Oval 33"/>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7" name="Oval 34"/>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8" name="Oval 35"/>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75" name="Group 36"/>
                  <p:cNvGrpSpPr>
                    <a:grpSpLocks/>
                  </p:cNvGrpSpPr>
                  <p:nvPr/>
                </p:nvGrpSpPr>
                <p:grpSpPr bwMode="auto">
                  <a:xfrm>
                    <a:off x="2062" y="2457"/>
                    <a:ext cx="284" cy="43"/>
                    <a:chOff x="2062" y="2457"/>
                    <a:chExt cx="284" cy="43"/>
                  </a:xfrm>
                </p:grpSpPr>
                <p:sp>
                  <p:nvSpPr>
                    <p:cNvPr id="9876" name="Oval 37"/>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7" name="Oval 38"/>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8" name="Oval 39"/>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9" name="Oval 40"/>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0" name="Oval 41"/>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81" name="Oval 42"/>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859" name="Group 43"/>
                <p:cNvGrpSpPr>
                  <a:grpSpLocks/>
                </p:cNvGrpSpPr>
                <p:nvPr/>
              </p:nvGrpSpPr>
              <p:grpSpPr bwMode="auto">
                <a:xfrm>
                  <a:off x="2406" y="2461"/>
                  <a:ext cx="228" cy="39"/>
                  <a:chOff x="2406" y="2461"/>
                  <a:chExt cx="228" cy="39"/>
                </a:xfrm>
              </p:grpSpPr>
              <p:sp>
                <p:nvSpPr>
                  <p:cNvPr id="9867" name="Oval 44"/>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8" name="Oval 45"/>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9" name="Oval 46"/>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0" name="Oval 47"/>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1" name="Oval 48"/>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72" name="Oval 49"/>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860" name="Group 50"/>
                <p:cNvGrpSpPr>
                  <a:grpSpLocks/>
                </p:cNvGrpSpPr>
                <p:nvPr/>
              </p:nvGrpSpPr>
              <p:grpSpPr bwMode="auto">
                <a:xfrm>
                  <a:off x="3684" y="2487"/>
                  <a:ext cx="228" cy="39"/>
                  <a:chOff x="3684" y="2487"/>
                  <a:chExt cx="228" cy="39"/>
                </a:xfrm>
              </p:grpSpPr>
              <p:sp>
                <p:nvSpPr>
                  <p:cNvPr id="9861" name="Oval 51"/>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2" name="Oval 52"/>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3" name="Oval 53"/>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4" name="Oval 54"/>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5" name="Oval 55"/>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66" name="Oval 56"/>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9808" name="Freeform 57"/>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09" name="Group 58"/>
            <p:cNvGrpSpPr>
              <a:grpSpLocks/>
            </p:cNvGrpSpPr>
            <p:nvPr/>
          </p:nvGrpSpPr>
          <p:grpSpPr bwMode="auto">
            <a:xfrm>
              <a:off x="928" y="2448"/>
              <a:ext cx="92" cy="40"/>
              <a:chOff x="928" y="2448"/>
              <a:chExt cx="92" cy="40"/>
            </a:xfrm>
          </p:grpSpPr>
          <p:sp>
            <p:nvSpPr>
              <p:cNvPr id="9851" name="Freeform 59"/>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52" name="Freeform 60"/>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53" name="Freeform 61"/>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810" name="Arc 62"/>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11" name="Freeform 63"/>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12" name="Group 64"/>
            <p:cNvGrpSpPr>
              <a:grpSpLocks/>
            </p:cNvGrpSpPr>
            <p:nvPr/>
          </p:nvGrpSpPr>
          <p:grpSpPr bwMode="auto">
            <a:xfrm>
              <a:off x="2070" y="2523"/>
              <a:ext cx="1286" cy="407"/>
              <a:chOff x="2070" y="2523"/>
              <a:chExt cx="1286" cy="407"/>
            </a:xfrm>
          </p:grpSpPr>
          <p:grpSp>
            <p:nvGrpSpPr>
              <p:cNvPr id="9827" name="Group 65"/>
              <p:cNvGrpSpPr>
                <a:grpSpLocks/>
              </p:cNvGrpSpPr>
              <p:nvPr/>
            </p:nvGrpSpPr>
            <p:grpSpPr bwMode="auto">
              <a:xfrm>
                <a:off x="2070" y="2523"/>
                <a:ext cx="1286" cy="260"/>
                <a:chOff x="2070" y="2523"/>
                <a:chExt cx="1286" cy="260"/>
              </a:xfrm>
            </p:grpSpPr>
            <p:sp>
              <p:nvSpPr>
                <p:cNvPr id="9849" name="Freeform 66"/>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50" name="Freeform 67"/>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828" name="Group 68"/>
              <p:cNvGrpSpPr>
                <a:grpSpLocks/>
              </p:cNvGrpSpPr>
              <p:nvPr/>
            </p:nvGrpSpPr>
            <p:grpSpPr bwMode="auto">
              <a:xfrm>
                <a:off x="2249" y="2781"/>
                <a:ext cx="379" cy="149"/>
                <a:chOff x="2249" y="2781"/>
                <a:chExt cx="379" cy="149"/>
              </a:xfrm>
            </p:grpSpPr>
            <p:grpSp>
              <p:nvGrpSpPr>
                <p:cNvPr id="9842" name="Group 69"/>
                <p:cNvGrpSpPr>
                  <a:grpSpLocks/>
                </p:cNvGrpSpPr>
                <p:nvPr/>
              </p:nvGrpSpPr>
              <p:grpSpPr bwMode="auto">
                <a:xfrm>
                  <a:off x="2249" y="2781"/>
                  <a:ext cx="379" cy="149"/>
                  <a:chOff x="2249" y="2781"/>
                  <a:chExt cx="379" cy="149"/>
                </a:xfrm>
              </p:grpSpPr>
              <p:grpSp>
                <p:nvGrpSpPr>
                  <p:cNvPr id="9844" name="Group 70"/>
                  <p:cNvGrpSpPr>
                    <a:grpSpLocks/>
                  </p:cNvGrpSpPr>
                  <p:nvPr/>
                </p:nvGrpSpPr>
                <p:grpSpPr bwMode="auto">
                  <a:xfrm>
                    <a:off x="2550" y="2781"/>
                    <a:ext cx="78" cy="106"/>
                    <a:chOff x="2550" y="2781"/>
                    <a:chExt cx="78" cy="106"/>
                  </a:xfrm>
                </p:grpSpPr>
                <p:sp>
                  <p:nvSpPr>
                    <p:cNvPr id="9846" name="Freeform 71"/>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47" name="Freeform 72"/>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48" name="Freeform 73"/>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845" name="Freeform 74"/>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843" name="Freeform 75"/>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829" name="Group 76"/>
              <p:cNvGrpSpPr>
                <a:grpSpLocks/>
              </p:cNvGrpSpPr>
              <p:nvPr/>
            </p:nvGrpSpPr>
            <p:grpSpPr bwMode="auto">
              <a:xfrm>
                <a:off x="2207" y="2562"/>
                <a:ext cx="459" cy="259"/>
                <a:chOff x="2207" y="2562"/>
                <a:chExt cx="459" cy="259"/>
              </a:xfrm>
            </p:grpSpPr>
            <p:grpSp>
              <p:nvGrpSpPr>
                <p:cNvPr id="9830" name="Group 77"/>
                <p:cNvGrpSpPr>
                  <a:grpSpLocks/>
                </p:cNvGrpSpPr>
                <p:nvPr/>
              </p:nvGrpSpPr>
              <p:grpSpPr bwMode="auto">
                <a:xfrm>
                  <a:off x="2578" y="2621"/>
                  <a:ext cx="88" cy="146"/>
                  <a:chOff x="2578" y="2621"/>
                  <a:chExt cx="88" cy="146"/>
                </a:xfrm>
              </p:grpSpPr>
              <p:sp>
                <p:nvSpPr>
                  <p:cNvPr id="9838" name="Freeform 78"/>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39" name="Freeform 79"/>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40" name="Freeform 80"/>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41" name="Freeform 81"/>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831" name="Group 82"/>
                <p:cNvGrpSpPr>
                  <a:grpSpLocks/>
                </p:cNvGrpSpPr>
                <p:nvPr/>
              </p:nvGrpSpPr>
              <p:grpSpPr bwMode="auto">
                <a:xfrm>
                  <a:off x="2207" y="2562"/>
                  <a:ext cx="379" cy="259"/>
                  <a:chOff x="2207" y="2562"/>
                  <a:chExt cx="379" cy="259"/>
                </a:xfrm>
              </p:grpSpPr>
              <p:sp>
                <p:nvSpPr>
                  <p:cNvPr id="9832" name="Freeform 83"/>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33" name="Freeform 84"/>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34" name="Group 85"/>
                  <p:cNvGrpSpPr>
                    <a:grpSpLocks/>
                  </p:cNvGrpSpPr>
                  <p:nvPr/>
                </p:nvGrpSpPr>
                <p:grpSpPr bwMode="auto">
                  <a:xfrm>
                    <a:off x="2231" y="2585"/>
                    <a:ext cx="193" cy="236"/>
                    <a:chOff x="2231" y="2585"/>
                    <a:chExt cx="193" cy="236"/>
                  </a:xfrm>
                </p:grpSpPr>
                <p:sp>
                  <p:nvSpPr>
                    <p:cNvPr id="9835" name="Line 86"/>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6" name="Line 87"/>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7" name="Line 88"/>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9813" name="Group 89"/>
            <p:cNvGrpSpPr>
              <a:grpSpLocks/>
            </p:cNvGrpSpPr>
            <p:nvPr/>
          </p:nvGrpSpPr>
          <p:grpSpPr bwMode="auto">
            <a:xfrm>
              <a:off x="2532" y="1728"/>
              <a:ext cx="2294" cy="983"/>
              <a:chOff x="2532" y="1728"/>
              <a:chExt cx="2294" cy="983"/>
            </a:xfrm>
          </p:grpSpPr>
          <p:sp>
            <p:nvSpPr>
              <p:cNvPr id="9814" name="Freeform 90"/>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15" name="Group 91"/>
              <p:cNvGrpSpPr>
                <a:grpSpLocks/>
              </p:cNvGrpSpPr>
              <p:nvPr/>
            </p:nvGrpSpPr>
            <p:grpSpPr bwMode="auto">
              <a:xfrm>
                <a:off x="2532" y="2157"/>
                <a:ext cx="2294" cy="554"/>
                <a:chOff x="2532" y="2157"/>
                <a:chExt cx="2294" cy="554"/>
              </a:xfrm>
            </p:grpSpPr>
            <p:sp>
              <p:nvSpPr>
                <p:cNvPr id="9816" name="Freeform 92"/>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17" name="Group 93"/>
                <p:cNvGrpSpPr>
                  <a:grpSpLocks/>
                </p:cNvGrpSpPr>
                <p:nvPr/>
              </p:nvGrpSpPr>
              <p:grpSpPr bwMode="auto">
                <a:xfrm>
                  <a:off x="2532" y="2157"/>
                  <a:ext cx="2294" cy="407"/>
                  <a:chOff x="2532" y="2157"/>
                  <a:chExt cx="2294" cy="407"/>
                </a:xfrm>
              </p:grpSpPr>
              <p:sp>
                <p:nvSpPr>
                  <p:cNvPr id="9818" name="Freeform 94"/>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19" name="Freeform 95"/>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820" name="Group 96"/>
                  <p:cNvGrpSpPr>
                    <a:grpSpLocks/>
                  </p:cNvGrpSpPr>
                  <p:nvPr/>
                </p:nvGrpSpPr>
                <p:grpSpPr bwMode="auto">
                  <a:xfrm>
                    <a:off x="2851" y="2379"/>
                    <a:ext cx="410" cy="126"/>
                    <a:chOff x="2851" y="2379"/>
                    <a:chExt cx="410" cy="126"/>
                  </a:xfrm>
                </p:grpSpPr>
                <p:grpSp>
                  <p:nvGrpSpPr>
                    <p:cNvPr id="9821" name="Group 97"/>
                    <p:cNvGrpSpPr>
                      <a:grpSpLocks/>
                    </p:cNvGrpSpPr>
                    <p:nvPr/>
                  </p:nvGrpSpPr>
                  <p:grpSpPr bwMode="auto">
                    <a:xfrm>
                      <a:off x="2851" y="2464"/>
                      <a:ext cx="327" cy="41"/>
                      <a:chOff x="2851" y="2464"/>
                      <a:chExt cx="327" cy="41"/>
                    </a:xfrm>
                  </p:grpSpPr>
                  <p:sp>
                    <p:nvSpPr>
                      <p:cNvPr id="9825" name="Freeform 98"/>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26" name="Freeform 99"/>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822" name="Group 100"/>
                    <p:cNvGrpSpPr>
                      <a:grpSpLocks/>
                    </p:cNvGrpSpPr>
                    <p:nvPr/>
                  </p:nvGrpSpPr>
                  <p:grpSpPr bwMode="auto">
                    <a:xfrm>
                      <a:off x="3012" y="2379"/>
                      <a:ext cx="249" cy="34"/>
                      <a:chOff x="3012" y="2379"/>
                      <a:chExt cx="249" cy="34"/>
                    </a:xfrm>
                  </p:grpSpPr>
                  <p:sp>
                    <p:nvSpPr>
                      <p:cNvPr id="9823" name="Freeform 101"/>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24" name="Freeform 102"/>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sp>
        <p:nvSpPr>
          <p:cNvPr id="9220" name="Line 103"/>
          <p:cNvSpPr>
            <a:spLocks noChangeShapeType="1"/>
          </p:cNvSpPr>
          <p:nvPr/>
        </p:nvSpPr>
        <p:spPr bwMode="auto">
          <a:xfrm>
            <a:off x="1979613" y="2665413"/>
            <a:ext cx="533400" cy="0"/>
          </a:xfrm>
          <a:prstGeom prst="line">
            <a:avLst/>
          </a:prstGeom>
          <a:noFill/>
          <a:ln w="25400">
            <a:solidFill>
              <a:srgbClr val="808080"/>
            </a:solidFill>
            <a:prstDash val="sysDot"/>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Line 104"/>
          <p:cNvSpPr>
            <a:spLocks noChangeShapeType="1"/>
          </p:cNvSpPr>
          <p:nvPr/>
        </p:nvSpPr>
        <p:spPr bwMode="auto">
          <a:xfrm rot="-767345">
            <a:off x="4514850" y="2549525"/>
            <a:ext cx="533400" cy="0"/>
          </a:xfrm>
          <a:prstGeom prst="line">
            <a:avLst/>
          </a:prstGeom>
          <a:noFill/>
          <a:ln w="25400">
            <a:solidFill>
              <a:srgbClr val="808080"/>
            </a:solidFill>
            <a:prstDash val="sysDot"/>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Line 105"/>
          <p:cNvSpPr>
            <a:spLocks noChangeShapeType="1"/>
          </p:cNvSpPr>
          <p:nvPr/>
        </p:nvSpPr>
        <p:spPr bwMode="auto">
          <a:xfrm rot="-767345">
            <a:off x="6761163" y="1916113"/>
            <a:ext cx="533400" cy="1587"/>
          </a:xfrm>
          <a:prstGeom prst="line">
            <a:avLst/>
          </a:prstGeom>
          <a:noFill/>
          <a:ln w="25400">
            <a:solidFill>
              <a:srgbClr val="808080"/>
            </a:solidFill>
            <a:prstDash val="sysDot"/>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23" name="Group 106"/>
          <p:cNvGrpSpPr>
            <a:grpSpLocks/>
          </p:cNvGrpSpPr>
          <p:nvPr/>
        </p:nvGrpSpPr>
        <p:grpSpPr bwMode="auto">
          <a:xfrm flipH="1">
            <a:off x="2728913" y="2319338"/>
            <a:ext cx="1371600" cy="419100"/>
            <a:chOff x="816" y="1728"/>
            <a:chExt cx="4010" cy="1202"/>
          </a:xfrm>
        </p:grpSpPr>
        <p:grpSp>
          <p:nvGrpSpPr>
            <p:cNvPr id="9707" name="Group 107"/>
            <p:cNvGrpSpPr>
              <a:grpSpLocks/>
            </p:cNvGrpSpPr>
            <p:nvPr/>
          </p:nvGrpSpPr>
          <p:grpSpPr bwMode="auto">
            <a:xfrm>
              <a:off x="816" y="1728"/>
              <a:ext cx="3905" cy="1045"/>
              <a:chOff x="816" y="1728"/>
              <a:chExt cx="3905" cy="1045"/>
            </a:xfrm>
          </p:grpSpPr>
          <p:sp>
            <p:nvSpPr>
              <p:cNvPr id="9754" name="Freeform 108"/>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55" name="Group 109"/>
              <p:cNvGrpSpPr>
                <a:grpSpLocks/>
              </p:cNvGrpSpPr>
              <p:nvPr/>
            </p:nvGrpSpPr>
            <p:grpSpPr bwMode="auto">
              <a:xfrm>
                <a:off x="1163" y="2399"/>
                <a:ext cx="2875" cy="171"/>
                <a:chOff x="1163" y="2399"/>
                <a:chExt cx="2875" cy="171"/>
              </a:xfrm>
            </p:grpSpPr>
            <p:sp>
              <p:nvSpPr>
                <p:cNvPr id="9803" name="Freeform 110"/>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04" name="Freeform 111"/>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05" name="Freeform 112"/>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06" name="Freeform 113"/>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756" name="Group 114"/>
              <p:cNvGrpSpPr>
                <a:grpSpLocks/>
              </p:cNvGrpSpPr>
              <p:nvPr/>
            </p:nvGrpSpPr>
            <p:grpSpPr bwMode="auto">
              <a:xfrm>
                <a:off x="1306" y="2441"/>
                <a:ext cx="2606" cy="85"/>
                <a:chOff x="1306" y="2441"/>
                <a:chExt cx="2606" cy="85"/>
              </a:xfrm>
            </p:grpSpPr>
            <p:grpSp>
              <p:nvGrpSpPr>
                <p:cNvPr id="9757" name="Group 115"/>
                <p:cNvGrpSpPr>
                  <a:grpSpLocks/>
                </p:cNvGrpSpPr>
                <p:nvPr/>
              </p:nvGrpSpPr>
              <p:grpSpPr bwMode="auto">
                <a:xfrm>
                  <a:off x="3387" y="2484"/>
                  <a:ext cx="273" cy="39"/>
                  <a:chOff x="3387" y="2484"/>
                  <a:chExt cx="273" cy="39"/>
                </a:xfrm>
              </p:grpSpPr>
              <p:sp>
                <p:nvSpPr>
                  <p:cNvPr id="9796" name="Oval 116"/>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7" name="Oval 117"/>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8" name="Oval 118"/>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9" name="Oval 119"/>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00" name="Oval 120"/>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01" name="Oval 121"/>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02" name="Oval 122"/>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58" name="Group 123"/>
                <p:cNvGrpSpPr>
                  <a:grpSpLocks/>
                </p:cNvGrpSpPr>
                <p:nvPr/>
              </p:nvGrpSpPr>
              <p:grpSpPr bwMode="auto">
                <a:xfrm>
                  <a:off x="1306" y="2441"/>
                  <a:ext cx="1040" cy="59"/>
                  <a:chOff x="1306" y="2441"/>
                  <a:chExt cx="1040" cy="59"/>
                </a:xfrm>
              </p:grpSpPr>
              <p:grpSp>
                <p:nvGrpSpPr>
                  <p:cNvPr id="9773" name="Group 124"/>
                  <p:cNvGrpSpPr>
                    <a:grpSpLocks/>
                  </p:cNvGrpSpPr>
                  <p:nvPr/>
                </p:nvGrpSpPr>
                <p:grpSpPr bwMode="auto">
                  <a:xfrm>
                    <a:off x="1306" y="2441"/>
                    <a:ext cx="284" cy="43"/>
                    <a:chOff x="1306" y="2441"/>
                    <a:chExt cx="284" cy="43"/>
                  </a:xfrm>
                </p:grpSpPr>
                <p:sp>
                  <p:nvSpPr>
                    <p:cNvPr id="9789" name="Oval 125"/>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0" name="Oval 126"/>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1" name="Oval 127"/>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2" name="Oval 128"/>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3" name="Oval 129"/>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4" name="Oval 130"/>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95" name="Oval 131"/>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74" name="Group 132"/>
                  <p:cNvGrpSpPr>
                    <a:grpSpLocks/>
                  </p:cNvGrpSpPr>
                  <p:nvPr/>
                </p:nvGrpSpPr>
                <p:grpSpPr bwMode="auto">
                  <a:xfrm>
                    <a:off x="1618" y="2448"/>
                    <a:ext cx="283" cy="42"/>
                    <a:chOff x="1618" y="2448"/>
                    <a:chExt cx="283" cy="42"/>
                  </a:xfrm>
                </p:grpSpPr>
                <p:sp>
                  <p:nvSpPr>
                    <p:cNvPr id="9782" name="Oval 133"/>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3" name="Oval 134"/>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4" name="Oval 135"/>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5" name="Oval 136"/>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6" name="Oval 137"/>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7" name="Oval 138"/>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8" name="Oval 139"/>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75" name="Group 140"/>
                  <p:cNvGrpSpPr>
                    <a:grpSpLocks/>
                  </p:cNvGrpSpPr>
                  <p:nvPr/>
                </p:nvGrpSpPr>
                <p:grpSpPr bwMode="auto">
                  <a:xfrm>
                    <a:off x="2062" y="2457"/>
                    <a:ext cx="284" cy="43"/>
                    <a:chOff x="2062" y="2457"/>
                    <a:chExt cx="284" cy="43"/>
                  </a:xfrm>
                </p:grpSpPr>
                <p:sp>
                  <p:nvSpPr>
                    <p:cNvPr id="9776" name="Oval 141"/>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77" name="Oval 142"/>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78" name="Oval 143"/>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79" name="Oval 144"/>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0" name="Oval 145"/>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81" name="Oval 146"/>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759" name="Group 147"/>
                <p:cNvGrpSpPr>
                  <a:grpSpLocks/>
                </p:cNvGrpSpPr>
                <p:nvPr/>
              </p:nvGrpSpPr>
              <p:grpSpPr bwMode="auto">
                <a:xfrm>
                  <a:off x="2406" y="2461"/>
                  <a:ext cx="228" cy="39"/>
                  <a:chOff x="2406" y="2461"/>
                  <a:chExt cx="228" cy="39"/>
                </a:xfrm>
              </p:grpSpPr>
              <p:sp>
                <p:nvSpPr>
                  <p:cNvPr id="9767" name="Oval 148"/>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8" name="Oval 149"/>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9" name="Oval 150"/>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70" name="Oval 151"/>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71" name="Oval 152"/>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72" name="Oval 153"/>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60" name="Group 154"/>
                <p:cNvGrpSpPr>
                  <a:grpSpLocks/>
                </p:cNvGrpSpPr>
                <p:nvPr/>
              </p:nvGrpSpPr>
              <p:grpSpPr bwMode="auto">
                <a:xfrm>
                  <a:off x="3684" y="2487"/>
                  <a:ext cx="228" cy="39"/>
                  <a:chOff x="3684" y="2487"/>
                  <a:chExt cx="228" cy="39"/>
                </a:xfrm>
              </p:grpSpPr>
              <p:sp>
                <p:nvSpPr>
                  <p:cNvPr id="9761" name="Oval 155"/>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2" name="Oval 156"/>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3" name="Oval 157"/>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4" name="Oval 158"/>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5" name="Oval 159"/>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66" name="Oval 160"/>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9708" name="Freeform 161"/>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09" name="Group 162"/>
            <p:cNvGrpSpPr>
              <a:grpSpLocks/>
            </p:cNvGrpSpPr>
            <p:nvPr/>
          </p:nvGrpSpPr>
          <p:grpSpPr bwMode="auto">
            <a:xfrm>
              <a:off x="928" y="2448"/>
              <a:ext cx="92" cy="40"/>
              <a:chOff x="928" y="2448"/>
              <a:chExt cx="92" cy="40"/>
            </a:xfrm>
          </p:grpSpPr>
          <p:sp>
            <p:nvSpPr>
              <p:cNvPr id="9751" name="Freeform 163"/>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52" name="Freeform 164"/>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53" name="Freeform 165"/>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10" name="Arc 166"/>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11" name="Freeform 167"/>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12" name="Group 168"/>
            <p:cNvGrpSpPr>
              <a:grpSpLocks/>
            </p:cNvGrpSpPr>
            <p:nvPr/>
          </p:nvGrpSpPr>
          <p:grpSpPr bwMode="auto">
            <a:xfrm>
              <a:off x="2070" y="2523"/>
              <a:ext cx="1286" cy="407"/>
              <a:chOff x="2070" y="2523"/>
              <a:chExt cx="1286" cy="407"/>
            </a:xfrm>
          </p:grpSpPr>
          <p:grpSp>
            <p:nvGrpSpPr>
              <p:cNvPr id="9727" name="Group 169"/>
              <p:cNvGrpSpPr>
                <a:grpSpLocks/>
              </p:cNvGrpSpPr>
              <p:nvPr/>
            </p:nvGrpSpPr>
            <p:grpSpPr bwMode="auto">
              <a:xfrm>
                <a:off x="2070" y="2523"/>
                <a:ext cx="1286" cy="260"/>
                <a:chOff x="2070" y="2523"/>
                <a:chExt cx="1286" cy="260"/>
              </a:xfrm>
            </p:grpSpPr>
            <p:sp>
              <p:nvSpPr>
                <p:cNvPr id="9749" name="Freeform 170"/>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50" name="Freeform 171"/>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728" name="Group 172"/>
              <p:cNvGrpSpPr>
                <a:grpSpLocks/>
              </p:cNvGrpSpPr>
              <p:nvPr/>
            </p:nvGrpSpPr>
            <p:grpSpPr bwMode="auto">
              <a:xfrm>
                <a:off x="2249" y="2781"/>
                <a:ext cx="379" cy="149"/>
                <a:chOff x="2249" y="2781"/>
                <a:chExt cx="379" cy="149"/>
              </a:xfrm>
            </p:grpSpPr>
            <p:grpSp>
              <p:nvGrpSpPr>
                <p:cNvPr id="9742" name="Group 173"/>
                <p:cNvGrpSpPr>
                  <a:grpSpLocks/>
                </p:cNvGrpSpPr>
                <p:nvPr/>
              </p:nvGrpSpPr>
              <p:grpSpPr bwMode="auto">
                <a:xfrm>
                  <a:off x="2249" y="2781"/>
                  <a:ext cx="379" cy="149"/>
                  <a:chOff x="2249" y="2781"/>
                  <a:chExt cx="379" cy="149"/>
                </a:xfrm>
              </p:grpSpPr>
              <p:grpSp>
                <p:nvGrpSpPr>
                  <p:cNvPr id="9744" name="Group 174"/>
                  <p:cNvGrpSpPr>
                    <a:grpSpLocks/>
                  </p:cNvGrpSpPr>
                  <p:nvPr/>
                </p:nvGrpSpPr>
                <p:grpSpPr bwMode="auto">
                  <a:xfrm>
                    <a:off x="2550" y="2781"/>
                    <a:ext cx="78" cy="106"/>
                    <a:chOff x="2550" y="2781"/>
                    <a:chExt cx="78" cy="106"/>
                  </a:xfrm>
                </p:grpSpPr>
                <p:sp>
                  <p:nvSpPr>
                    <p:cNvPr id="9746" name="Freeform 175"/>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47" name="Freeform 176"/>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48" name="Freeform 177"/>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45" name="Freeform 178"/>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43" name="Freeform 179"/>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729" name="Group 180"/>
              <p:cNvGrpSpPr>
                <a:grpSpLocks/>
              </p:cNvGrpSpPr>
              <p:nvPr/>
            </p:nvGrpSpPr>
            <p:grpSpPr bwMode="auto">
              <a:xfrm>
                <a:off x="2207" y="2562"/>
                <a:ext cx="459" cy="259"/>
                <a:chOff x="2207" y="2562"/>
                <a:chExt cx="459" cy="259"/>
              </a:xfrm>
            </p:grpSpPr>
            <p:grpSp>
              <p:nvGrpSpPr>
                <p:cNvPr id="9730" name="Group 181"/>
                <p:cNvGrpSpPr>
                  <a:grpSpLocks/>
                </p:cNvGrpSpPr>
                <p:nvPr/>
              </p:nvGrpSpPr>
              <p:grpSpPr bwMode="auto">
                <a:xfrm>
                  <a:off x="2578" y="2621"/>
                  <a:ext cx="88" cy="146"/>
                  <a:chOff x="2578" y="2621"/>
                  <a:chExt cx="88" cy="146"/>
                </a:xfrm>
              </p:grpSpPr>
              <p:sp>
                <p:nvSpPr>
                  <p:cNvPr id="9738" name="Freeform 182"/>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9" name="Freeform 183"/>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40" name="Freeform 184"/>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41" name="Freeform 185"/>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731" name="Group 186"/>
                <p:cNvGrpSpPr>
                  <a:grpSpLocks/>
                </p:cNvGrpSpPr>
                <p:nvPr/>
              </p:nvGrpSpPr>
              <p:grpSpPr bwMode="auto">
                <a:xfrm>
                  <a:off x="2207" y="2562"/>
                  <a:ext cx="379" cy="259"/>
                  <a:chOff x="2207" y="2562"/>
                  <a:chExt cx="379" cy="259"/>
                </a:xfrm>
              </p:grpSpPr>
              <p:sp>
                <p:nvSpPr>
                  <p:cNvPr id="9732" name="Freeform 187"/>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33" name="Freeform 188"/>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34" name="Group 189"/>
                  <p:cNvGrpSpPr>
                    <a:grpSpLocks/>
                  </p:cNvGrpSpPr>
                  <p:nvPr/>
                </p:nvGrpSpPr>
                <p:grpSpPr bwMode="auto">
                  <a:xfrm>
                    <a:off x="2231" y="2585"/>
                    <a:ext cx="193" cy="236"/>
                    <a:chOff x="2231" y="2585"/>
                    <a:chExt cx="193" cy="236"/>
                  </a:xfrm>
                </p:grpSpPr>
                <p:sp>
                  <p:nvSpPr>
                    <p:cNvPr id="9735" name="Line 190"/>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6" name="Line 191"/>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37" name="Line 192"/>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9713" name="Group 193"/>
            <p:cNvGrpSpPr>
              <a:grpSpLocks/>
            </p:cNvGrpSpPr>
            <p:nvPr/>
          </p:nvGrpSpPr>
          <p:grpSpPr bwMode="auto">
            <a:xfrm>
              <a:off x="2532" y="1728"/>
              <a:ext cx="2294" cy="983"/>
              <a:chOff x="2532" y="1728"/>
              <a:chExt cx="2294" cy="983"/>
            </a:xfrm>
          </p:grpSpPr>
          <p:sp>
            <p:nvSpPr>
              <p:cNvPr id="9714" name="Freeform 194"/>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15" name="Group 195"/>
              <p:cNvGrpSpPr>
                <a:grpSpLocks/>
              </p:cNvGrpSpPr>
              <p:nvPr/>
            </p:nvGrpSpPr>
            <p:grpSpPr bwMode="auto">
              <a:xfrm>
                <a:off x="2532" y="2157"/>
                <a:ext cx="2294" cy="554"/>
                <a:chOff x="2532" y="2157"/>
                <a:chExt cx="2294" cy="554"/>
              </a:xfrm>
            </p:grpSpPr>
            <p:sp>
              <p:nvSpPr>
                <p:cNvPr id="9716" name="Freeform 196"/>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17" name="Group 197"/>
                <p:cNvGrpSpPr>
                  <a:grpSpLocks/>
                </p:cNvGrpSpPr>
                <p:nvPr/>
              </p:nvGrpSpPr>
              <p:grpSpPr bwMode="auto">
                <a:xfrm>
                  <a:off x="2532" y="2157"/>
                  <a:ext cx="2294" cy="407"/>
                  <a:chOff x="2532" y="2157"/>
                  <a:chExt cx="2294" cy="407"/>
                </a:xfrm>
              </p:grpSpPr>
              <p:sp>
                <p:nvSpPr>
                  <p:cNvPr id="9718" name="Freeform 198"/>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19" name="Freeform 199"/>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720" name="Group 200"/>
                  <p:cNvGrpSpPr>
                    <a:grpSpLocks/>
                  </p:cNvGrpSpPr>
                  <p:nvPr/>
                </p:nvGrpSpPr>
                <p:grpSpPr bwMode="auto">
                  <a:xfrm>
                    <a:off x="2851" y="2379"/>
                    <a:ext cx="410" cy="126"/>
                    <a:chOff x="2851" y="2379"/>
                    <a:chExt cx="410" cy="126"/>
                  </a:xfrm>
                </p:grpSpPr>
                <p:grpSp>
                  <p:nvGrpSpPr>
                    <p:cNvPr id="9721" name="Group 201"/>
                    <p:cNvGrpSpPr>
                      <a:grpSpLocks/>
                    </p:cNvGrpSpPr>
                    <p:nvPr/>
                  </p:nvGrpSpPr>
                  <p:grpSpPr bwMode="auto">
                    <a:xfrm>
                      <a:off x="2851" y="2464"/>
                      <a:ext cx="327" cy="41"/>
                      <a:chOff x="2851" y="2464"/>
                      <a:chExt cx="327" cy="41"/>
                    </a:xfrm>
                  </p:grpSpPr>
                  <p:sp>
                    <p:nvSpPr>
                      <p:cNvPr id="9725" name="Freeform 202"/>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6" name="Freeform 203"/>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722" name="Group 204"/>
                    <p:cNvGrpSpPr>
                      <a:grpSpLocks/>
                    </p:cNvGrpSpPr>
                    <p:nvPr/>
                  </p:nvGrpSpPr>
                  <p:grpSpPr bwMode="auto">
                    <a:xfrm>
                      <a:off x="3012" y="2379"/>
                      <a:ext cx="249" cy="34"/>
                      <a:chOff x="3012" y="2379"/>
                      <a:chExt cx="249" cy="34"/>
                    </a:xfrm>
                  </p:grpSpPr>
                  <p:sp>
                    <p:nvSpPr>
                      <p:cNvPr id="9723" name="Freeform 205"/>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4" name="Freeform 206"/>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grpSp>
        <p:nvGrpSpPr>
          <p:cNvPr id="9224" name="Group 207"/>
          <p:cNvGrpSpPr>
            <a:grpSpLocks/>
          </p:cNvGrpSpPr>
          <p:nvPr/>
        </p:nvGrpSpPr>
        <p:grpSpPr bwMode="auto">
          <a:xfrm flipH="1">
            <a:off x="7567613" y="1570038"/>
            <a:ext cx="1371600" cy="419100"/>
            <a:chOff x="816" y="1728"/>
            <a:chExt cx="4010" cy="1202"/>
          </a:xfrm>
        </p:grpSpPr>
        <p:grpSp>
          <p:nvGrpSpPr>
            <p:cNvPr id="9607" name="Group 208"/>
            <p:cNvGrpSpPr>
              <a:grpSpLocks/>
            </p:cNvGrpSpPr>
            <p:nvPr/>
          </p:nvGrpSpPr>
          <p:grpSpPr bwMode="auto">
            <a:xfrm>
              <a:off x="816" y="1728"/>
              <a:ext cx="3905" cy="1045"/>
              <a:chOff x="816" y="1728"/>
              <a:chExt cx="3905" cy="1045"/>
            </a:xfrm>
          </p:grpSpPr>
          <p:sp>
            <p:nvSpPr>
              <p:cNvPr id="9654" name="Freeform 209"/>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55" name="Group 210"/>
              <p:cNvGrpSpPr>
                <a:grpSpLocks/>
              </p:cNvGrpSpPr>
              <p:nvPr/>
            </p:nvGrpSpPr>
            <p:grpSpPr bwMode="auto">
              <a:xfrm>
                <a:off x="1163" y="2399"/>
                <a:ext cx="2875" cy="171"/>
                <a:chOff x="1163" y="2399"/>
                <a:chExt cx="2875" cy="171"/>
              </a:xfrm>
            </p:grpSpPr>
            <p:sp>
              <p:nvSpPr>
                <p:cNvPr id="9703" name="Freeform 211"/>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04" name="Freeform 212"/>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05" name="Freeform 213"/>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06" name="Freeform 214"/>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56" name="Group 215"/>
              <p:cNvGrpSpPr>
                <a:grpSpLocks/>
              </p:cNvGrpSpPr>
              <p:nvPr/>
            </p:nvGrpSpPr>
            <p:grpSpPr bwMode="auto">
              <a:xfrm>
                <a:off x="1306" y="2441"/>
                <a:ext cx="2606" cy="85"/>
                <a:chOff x="1306" y="2441"/>
                <a:chExt cx="2606" cy="85"/>
              </a:xfrm>
            </p:grpSpPr>
            <p:grpSp>
              <p:nvGrpSpPr>
                <p:cNvPr id="9657" name="Group 216"/>
                <p:cNvGrpSpPr>
                  <a:grpSpLocks/>
                </p:cNvGrpSpPr>
                <p:nvPr/>
              </p:nvGrpSpPr>
              <p:grpSpPr bwMode="auto">
                <a:xfrm>
                  <a:off x="3387" y="2484"/>
                  <a:ext cx="273" cy="39"/>
                  <a:chOff x="3387" y="2484"/>
                  <a:chExt cx="273" cy="39"/>
                </a:xfrm>
              </p:grpSpPr>
              <p:sp>
                <p:nvSpPr>
                  <p:cNvPr id="9696" name="Oval 217"/>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7" name="Oval 218"/>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8" name="Oval 219"/>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9" name="Oval 220"/>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00" name="Oval 221"/>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01" name="Oval 222"/>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02" name="Oval 223"/>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658" name="Group 224"/>
                <p:cNvGrpSpPr>
                  <a:grpSpLocks/>
                </p:cNvGrpSpPr>
                <p:nvPr/>
              </p:nvGrpSpPr>
              <p:grpSpPr bwMode="auto">
                <a:xfrm>
                  <a:off x="1306" y="2441"/>
                  <a:ext cx="1040" cy="59"/>
                  <a:chOff x="1306" y="2441"/>
                  <a:chExt cx="1040" cy="59"/>
                </a:xfrm>
              </p:grpSpPr>
              <p:grpSp>
                <p:nvGrpSpPr>
                  <p:cNvPr id="9673" name="Group 225"/>
                  <p:cNvGrpSpPr>
                    <a:grpSpLocks/>
                  </p:cNvGrpSpPr>
                  <p:nvPr/>
                </p:nvGrpSpPr>
                <p:grpSpPr bwMode="auto">
                  <a:xfrm>
                    <a:off x="1306" y="2441"/>
                    <a:ext cx="284" cy="43"/>
                    <a:chOff x="1306" y="2441"/>
                    <a:chExt cx="284" cy="43"/>
                  </a:xfrm>
                </p:grpSpPr>
                <p:sp>
                  <p:nvSpPr>
                    <p:cNvPr id="9689" name="Oval 226"/>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0" name="Oval 227"/>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1" name="Oval 228"/>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2" name="Oval 229"/>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3" name="Oval 230"/>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4" name="Oval 231"/>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95" name="Oval 232"/>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674" name="Group 233"/>
                  <p:cNvGrpSpPr>
                    <a:grpSpLocks/>
                  </p:cNvGrpSpPr>
                  <p:nvPr/>
                </p:nvGrpSpPr>
                <p:grpSpPr bwMode="auto">
                  <a:xfrm>
                    <a:off x="1618" y="2448"/>
                    <a:ext cx="283" cy="42"/>
                    <a:chOff x="1618" y="2448"/>
                    <a:chExt cx="283" cy="42"/>
                  </a:xfrm>
                </p:grpSpPr>
                <p:sp>
                  <p:nvSpPr>
                    <p:cNvPr id="9682" name="Oval 234"/>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3" name="Oval 235"/>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4" name="Oval 236"/>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5" name="Oval 237"/>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6" name="Oval 238"/>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7" name="Oval 239"/>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8" name="Oval 240"/>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675" name="Group 241"/>
                  <p:cNvGrpSpPr>
                    <a:grpSpLocks/>
                  </p:cNvGrpSpPr>
                  <p:nvPr/>
                </p:nvGrpSpPr>
                <p:grpSpPr bwMode="auto">
                  <a:xfrm>
                    <a:off x="2062" y="2457"/>
                    <a:ext cx="284" cy="43"/>
                    <a:chOff x="2062" y="2457"/>
                    <a:chExt cx="284" cy="43"/>
                  </a:xfrm>
                </p:grpSpPr>
                <p:sp>
                  <p:nvSpPr>
                    <p:cNvPr id="9676" name="Oval 242"/>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7" name="Oval 243"/>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8" name="Oval 244"/>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9" name="Oval 245"/>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0" name="Oval 246"/>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81" name="Oval 247"/>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659" name="Group 248"/>
                <p:cNvGrpSpPr>
                  <a:grpSpLocks/>
                </p:cNvGrpSpPr>
                <p:nvPr/>
              </p:nvGrpSpPr>
              <p:grpSpPr bwMode="auto">
                <a:xfrm>
                  <a:off x="2406" y="2461"/>
                  <a:ext cx="228" cy="39"/>
                  <a:chOff x="2406" y="2461"/>
                  <a:chExt cx="228" cy="39"/>
                </a:xfrm>
              </p:grpSpPr>
              <p:sp>
                <p:nvSpPr>
                  <p:cNvPr id="9667" name="Oval 249"/>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8" name="Oval 250"/>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9" name="Oval 251"/>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0" name="Oval 252"/>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1" name="Oval 253"/>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72" name="Oval 254"/>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660" name="Group 255"/>
                <p:cNvGrpSpPr>
                  <a:grpSpLocks/>
                </p:cNvGrpSpPr>
                <p:nvPr/>
              </p:nvGrpSpPr>
              <p:grpSpPr bwMode="auto">
                <a:xfrm>
                  <a:off x="3684" y="2487"/>
                  <a:ext cx="228" cy="39"/>
                  <a:chOff x="3684" y="2487"/>
                  <a:chExt cx="228" cy="39"/>
                </a:xfrm>
              </p:grpSpPr>
              <p:sp>
                <p:nvSpPr>
                  <p:cNvPr id="9661" name="Oval 256"/>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2" name="Oval 257"/>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3" name="Oval 258"/>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4" name="Oval 259"/>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5" name="Oval 260"/>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66" name="Oval 261"/>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9608" name="Freeform 262"/>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09" name="Group 263"/>
            <p:cNvGrpSpPr>
              <a:grpSpLocks/>
            </p:cNvGrpSpPr>
            <p:nvPr/>
          </p:nvGrpSpPr>
          <p:grpSpPr bwMode="auto">
            <a:xfrm>
              <a:off x="928" y="2448"/>
              <a:ext cx="92" cy="40"/>
              <a:chOff x="928" y="2448"/>
              <a:chExt cx="92" cy="40"/>
            </a:xfrm>
          </p:grpSpPr>
          <p:sp>
            <p:nvSpPr>
              <p:cNvPr id="9651" name="Freeform 264"/>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52" name="Freeform 265"/>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53" name="Freeform 266"/>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610" name="Arc 267"/>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11" name="Freeform 268"/>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12" name="Group 269"/>
            <p:cNvGrpSpPr>
              <a:grpSpLocks/>
            </p:cNvGrpSpPr>
            <p:nvPr/>
          </p:nvGrpSpPr>
          <p:grpSpPr bwMode="auto">
            <a:xfrm>
              <a:off x="2070" y="2523"/>
              <a:ext cx="1286" cy="407"/>
              <a:chOff x="2070" y="2523"/>
              <a:chExt cx="1286" cy="407"/>
            </a:xfrm>
          </p:grpSpPr>
          <p:grpSp>
            <p:nvGrpSpPr>
              <p:cNvPr id="9627" name="Group 270"/>
              <p:cNvGrpSpPr>
                <a:grpSpLocks/>
              </p:cNvGrpSpPr>
              <p:nvPr/>
            </p:nvGrpSpPr>
            <p:grpSpPr bwMode="auto">
              <a:xfrm>
                <a:off x="2070" y="2523"/>
                <a:ext cx="1286" cy="260"/>
                <a:chOff x="2070" y="2523"/>
                <a:chExt cx="1286" cy="260"/>
              </a:xfrm>
            </p:grpSpPr>
            <p:sp>
              <p:nvSpPr>
                <p:cNvPr id="9649" name="Freeform 271"/>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50" name="Freeform 272"/>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28" name="Group 273"/>
              <p:cNvGrpSpPr>
                <a:grpSpLocks/>
              </p:cNvGrpSpPr>
              <p:nvPr/>
            </p:nvGrpSpPr>
            <p:grpSpPr bwMode="auto">
              <a:xfrm>
                <a:off x="2249" y="2781"/>
                <a:ext cx="379" cy="149"/>
                <a:chOff x="2249" y="2781"/>
                <a:chExt cx="379" cy="149"/>
              </a:xfrm>
            </p:grpSpPr>
            <p:grpSp>
              <p:nvGrpSpPr>
                <p:cNvPr id="9642" name="Group 274"/>
                <p:cNvGrpSpPr>
                  <a:grpSpLocks/>
                </p:cNvGrpSpPr>
                <p:nvPr/>
              </p:nvGrpSpPr>
              <p:grpSpPr bwMode="auto">
                <a:xfrm>
                  <a:off x="2249" y="2781"/>
                  <a:ext cx="379" cy="149"/>
                  <a:chOff x="2249" y="2781"/>
                  <a:chExt cx="379" cy="149"/>
                </a:xfrm>
              </p:grpSpPr>
              <p:grpSp>
                <p:nvGrpSpPr>
                  <p:cNvPr id="9644" name="Group 275"/>
                  <p:cNvGrpSpPr>
                    <a:grpSpLocks/>
                  </p:cNvGrpSpPr>
                  <p:nvPr/>
                </p:nvGrpSpPr>
                <p:grpSpPr bwMode="auto">
                  <a:xfrm>
                    <a:off x="2550" y="2781"/>
                    <a:ext cx="78" cy="106"/>
                    <a:chOff x="2550" y="2781"/>
                    <a:chExt cx="78" cy="106"/>
                  </a:xfrm>
                </p:grpSpPr>
                <p:sp>
                  <p:nvSpPr>
                    <p:cNvPr id="9646" name="Freeform 276"/>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47" name="Freeform 277"/>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48" name="Freeform 278"/>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645" name="Freeform 279"/>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643" name="Freeform 280"/>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29" name="Group 281"/>
              <p:cNvGrpSpPr>
                <a:grpSpLocks/>
              </p:cNvGrpSpPr>
              <p:nvPr/>
            </p:nvGrpSpPr>
            <p:grpSpPr bwMode="auto">
              <a:xfrm>
                <a:off x="2207" y="2562"/>
                <a:ext cx="459" cy="259"/>
                <a:chOff x="2207" y="2562"/>
                <a:chExt cx="459" cy="259"/>
              </a:xfrm>
            </p:grpSpPr>
            <p:grpSp>
              <p:nvGrpSpPr>
                <p:cNvPr id="9630" name="Group 282"/>
                <p:cNvGrpSpPr>
                  <a:grpSpLocks/>
                </p:cNvGrpSpPr>
                <p:nvPr/>
              </p:nvGrpSpPr>
              <p:grpSpPr bwMode="auto">
                <a:xfrm>
                  <a:off x="2578" y="2621"/>
                  <a:ext cx="88" cy="146"/>
                  <a:chOff x="2578" y="2621"/>
                  <a:chExt cx="88" cy="146"/>
                </a:xfrm>
              </p:grpSpPr>
              <p:sp>
                <p:nvSpPr>
                  <p:cNvPr id="9638" name="Freeform 283"/>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9" name="Freeform 284"/>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40" name="Freeform 285"/>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41" name="Freeform 286"/>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31" name="Group 287"/>
                <p:cNvGrpSpPr>
                  <a:grpSpLocks/>
                </p:cNvGrpSpPr>
                <p:nvPr/>
              </p:nvGrpSpPr>
              <p:grpSpPr bwMode="auto">
                <a:xfrm>
                  <a:off x="2207" y="2562"/>
                  <a:ext cx="379" cy="259"/>
                  <a:chOff x="2207" y="2562"/>
                  <a:chExt cx="379" cy="259"/>
                </a:xfrm>
              </p:grpSpPr>
              <p:sp>
                <p:nvSpPr>
                  <p:cNvPr id="9632" name="Freeform 288"/>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33" name="Freeform 289"/>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34" name="Group 290"/>
                  <p:cNvGrpSpPr>
                    <a:grpSpLocks/>
                  </p:cNvGrpSpPr>
                  <p:nvPr/>
                </p:nvGrpSpPr>
                <p:grpSpPr bwMode="auto">
                  <a:xfrm>
                    <a:off x="2231" y="2585"/>
                    <a:ext cx="193" cy="236"/>
                    <a:chOff x="2231" y="2585"/>
                    <a:chExt cx="193" cy="236"/>
                  </a:xfrm>
                </p:grpSpPr>
                <p:sp>
                  <p:nvSpPr>
                    <p:cNvPr id="9635" name="Line 291"/>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6" name="Line 292"/>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37" name="Line 293"/>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9613" name="Group 294"/>
            <p:cNvGrpSpPr>
              <a:grpSpLocks/>
            </p:cNvGrpSpPr>
            <p:nvPr/>
          </p:nvGrpSpPr>
          <p:grpSpPr bwMode="auto">
            <a:xfrm>
              <a:off x="2532" y="1728"/>
              <a:ext cx="2294" cy="983"/>
              <a:chOff x="2532" y="1728"/>
              <a:chExt cx="2294" cy="983"/>
            </a:xfrm>
          </p:grpSpPr>
          <p:sp>
            <p:nvSpPr>
              <p:cNvPr id="9614" name="Freeform 295"/>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15" name="Group 296"/>
              <p:cNvGrpSpPr>
                <a:grpSpLocks/>
              </p:cNvGrpSpPr>
              <p:nvPr/>
            </p:nvGrpSpPr>
            <p:grpSpPr bwMode="auto">
              <a:xfrm>
                <a:off x="2532" y="2157"/>
                <a:ext cx="2294" cy="554"/>
                <a:chOff x="2532" y="2157"/>
                <a:chExt cx="2294" cy="554"/>
              </a:xfrm>
            </p:grpSpPr>
            <p:sp>
              <p:nvSpPr>
                <p:cNvPr id="9616" name="Freeform 297"/>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17" name="Group 298"/>
                <p:cNvGrpSpPr>
                  <a:grpSpLocks/>
                </p:cNvGrpSpPr>
                <p:nvPr/>
              </p:nvGrpSpPr>
              <p:grpSpPr bwMode="auto">
                <a:xfrm>
                  <a:off x="2532" y="2157"/>
                  <a:ext cx="2294" cy="407"/>
                  <a:chOff x="2532" y="2157"/>
                  <a:chExt cx="2294" cy="407"/>
                </a:xfrm>
              </p:grpSpPr>
              <p:sp>
                <p:nvSpPr>
                  <p:cNvPr id="9618" name="Freeform 299"/>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19" name="Freeform 300"/>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620" name="Group 301"/>
                  <p:cNvGrpSpPr>
                    <a:grpSpLocks/>
                  </p:cNvGrpSpPr>
                  <p:nvPr/>
                </p:nvGrpSpPr>
                <p:grpSpPr bwMode="auto">
                  <a:xfrm>
                    <a:off x="2851" y="2379"/>
                    <a:ext cx="410" cy="126"/>
                    <a:chOff x="2851" y="2379"/>
                    <a:chExt cx="410" cy="126"/>
                  </a:xfrm>
                </p:grpSpPr>
                <p:grpSp>
                  <p:nvGrpSpPr>
                    <p:cNvPr id="9621" name="Group 302"/>
                    <p:cNvGrpSpPr>
                      <a:grpSpLocks/>
                    </p:cNvGrpSpPr>
                    <p:nvPr/>
                  </p:nvGrpSpPr>
                  <p:grpSpPr bwMode="auto">
                    <a:xfrm>
                      <a:off x="2851" y="2464"/>
                      <a:ext cx="327" cy="41"/>
                      <a:chOff x="2851" y="2464"/>
                      <a:chExt cx="327" cy="41"/>
                    </a:xfrm>
                  </p:grpSpPr>
                  <p:sp>
                    <p:nvSpPr>
                      <p:cNvPr id="9625" name="Freeform 303"/>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6" name="Freeform 304"/>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22" name="Group 305"/>
                    <p:cNvGrpSpPr>
                      <a:grpSpLocks/>
                    </p:cNvGrpSpPr>
                    <p:nvPr/>
                  </p:nvGrpSpPr>
                  <p:grpSpPr bwMode="auto">
                    <a:xfrm>
                      <a:off x="3012" y="2379"/>
                      <a:ext cx="249" cy="34"/>
                      <a:chOff x="3012" y="2379"/>
                      <a:chExt cx="249" cy="34"/>
                    </a:xfrm>
                  </p:grpSpPr>
                  <p:sp>
                    <p:nvSpPr>
                      <p:cNvPr id="9623" name="Freeform 306"/>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24" name="Freeform 307"/>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sp>
        <p:nvSpPr>
          <p:cNvPr id="9225" name="Freeform 308"/>
          <p:cNvSpPr>
            <a:spLocks/>
          </p:cNvSpPr>
          <p:nvPr/>
        </p:nvSpPr>
        <p:spPr bwMode="auto">
          <a:xfrm>
            <a:off x="654050" y="1455738"/>
            <a:ext cx="8245475" cy="808037"/>
          </a:xfrm>
          <a:custGeom>
            <a:avLst/>
            <a:gdLst>
              <a:gd name="T0" fmla="*/ 0 w 5195"/>
              <a:gd name="T1" fmla="*/ 800601 h 652"/>
              <a:gd name="T2" fmla="*/ 2314129 w 5195"/>
              <a:gd name="T3" fmla="*/ 798122 h 652"/>
              <a:gd name="T4" fmla="*/ 3761651 w 5195"/>
              <a:gd name="T5" fmla="*/ 738635 h 652"/>
              <a:gd name="T6" fmla="*/ 5198062 w 5195"/>
              <a:gd name="T7" fmla="*/ 417651 h 652"/>
              <a:gd name="T8" fmla="*/ 6421789 w 5195"/>
              <a:gd name="T9" fmla="*/ 99146 h 652"/>
              <a:gd name="T10" fmla="*/ 6993179 w 5195"/>
              <a:gd name="T11" fmla="*/ 13633 h 652"/>
              <a:gd name="T12" fmla="*/ 8245475 w 5195"/>
              <a:gd name="T13" fmla="*/ 13633 h 6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95" h="652">
                <a:moveTo>
                  <a:pt x="0" y="646"/>
                </a:moveTo>
                <a:cubicBezTo>
                  <a:pt x="246" y="646"/>
                  <a:pt x="1063" y="652"/>
                  <a:pt x="1458" y="644"/>
                </a:cubicBezTo>
                <a:cubicBezTo>
                  <a:pt x="1853" y="636"/>
                  <a:pt x="2067" y="647"/>
                  <a:pt x="2370" y="596"/>
                </a:cubicBezTo>
                <a:cubicBezTo>
                  <a:pt x="2673" y="545"/>
                  <a:pt x="2996" y="423"/>
                  <a:pt x="3275" y="337"/>
                </a:cubicBezTo>
                <a:cubicBezTo>
                  <a:pt x="3554" y="251"/>
                  <a:pt x="3858" y="134"/>
                  <a:pt x="4046" y="80"/>
                </a:cubicBezTo>
                <a:cubicBezTo>
                  <a:pt x="4234" y="26"/>
                  <a:pt x="4215" y="22"/>
                  <a:pt x="4406" y="11"/>
                </a:cubicBezTo>
                <a:cubicBezTo>
                  <a:pt x="4597" y="0"/>
                  <a:pt x="5031" y="11"/>
                  <a:pt x="5195" y="11"/>
                </a:cubicBezTo>
              </a:path>
            </a:pathLst>
          </a:custGeom>
          <a:noFill/>
          <a:ln w="127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Text Box 309"/>
          <p:cNvSpPr txBox="1">
            <a:spLocks noChangeArrowheads="1"/>
          </p:cNvSpPr>
          <p:nvPr/>
        </p:nvSpPr>
        <p:spPr bwMode="auto">
          <a:xfrm>
            <a:off x="1576388" y="2089150"/>
            <a:ext cx="979487" cy="2746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spcBef>
                <a:spcPct val="0"/>
              </a:spcBef>
            </a:pPr>
            <a:r>
              <a:rPr lang="en-US" sz="1200" b="1"/>
              <a:t>Navigation</a:t>
            </a:r>
          </a:p>
        </p:txBody>
      </p:sp>
      <p:grpSp>
        <p:nvGrpSpPr>
          <p:cNvPr id="9227" name="Group 310"/>
          <p:cNvGrpSpPr>
            <a:grpSpLocks/>
          </p:cNvGrpSpPr>
          <p:nvPr/>
        </p:nvGrpSpPr>
        <p:grpSpPr bwMode="auto">
          <a:xfrm rot="20526951" flipH="1">
            <a:off x="5148263" y="1916113"/>
            <a:ext cx="1371600" cy="419100"/>
            <a:chOff x="816" y="1728"/>
            <a:chExt cx="4010" cy="1202"/>
          </a:xfrm>
        </p:grpSpPr>
        <p:grpSp>
          <p:nvGrpSpPr>
            <p:cNvPr id="9507" name="Group 311"/>
            <p:cNvGrpSpPr>
              <a:grpSpLocks/>
            </p:cNvGrpSpPr>
            <p:nvPr/>
          </p:nvGrpSpPr>
          <p:grpSpPr bwMode="auto">
            <a:xfrm>
              <a:off x="816" y="1728"/>
              <a:ext cx="3905" cy="1045"/>
              <a:chOff x="816" y="1728"/>
              <a:chExt cx="3905" cy="1045"/>
            </a:xfrm>
          </p:grpSpPr>
          <p:sp>
            <p:nvSpPr>
              <p:cNvPr id="9554" name="Freeform 312"/>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55" name="Group 313"/>
              <p:cNvGrpSpPr>
                <a:grpSpLocks/>
              </p:cNvGrpSpPr>
              <p:nvPr/>
            </p:nvGrpSpPr>
            <p:grpSpPr bwMode="auto">
              <a:xfrm>
                <a:off x="1163" y="2399"/>
                <a:ext cx="2875" cy="171"/>
                <a:chOff x="1163" y="2399"/>
                <a:chExt cx="2875" cy="171"/>
              </a:xfrm>
            </p:grpSpPr>
            <p:sp>
              <p:nvSpPr>
                <p:cNvPr id="9603" name="Freeform 314"/>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04" name="Freeform 315"/>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05" name="Freeform 316"/>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06" name="Freeform 317"/>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556" name="Group 318"/>
              <p:cNvGrpSpPr>
                <a:grpSpLocks/>
              </p:cNvGrpSpPr>
              <p:nvPr/>
            </p:nvGrpSpPr>
            <p:grpSpPr bwMode="auto">
              <a:xfrm>
                <a:off x="1306" y="2441"/>
                <a:ext cx="2606" cy="85"/>
                <a:chOff x="1306" y="2441"/>
                <a:chExt cx="2606" cy="85"/>
              </a:xfrm>
            </p:grpSpPr>
            <p:grpSp>
              <p:nvGrpSpPr>
                <p:cNvPr id="9557" name="Group 319"/>
                <p:cNvGrpSpPr>
                  <a:grpSpLocks/>
                </p:cNvGrpSpPr>
                <p:nvPr/>
              </p:nvGrpSpPr>
              <p:grpSpPr bwMode="auto">
                <a:xfrm>
                  <a:off x="3387" y="2484"/>
                  <a:ext cx="273" cy="39"/>
                  <a:chOff x="3387" y="2484"/>
                  <a:chExt cx="273" cy="39"/>
                </a:xfrm>
              </p:grpSpPr>
              <p:sp>
                <p:nvSpPr>
                  <p:cNvPr id="9596" name="Oval 320"/>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7" name="Oval 321"/>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8" name="Oval 322"/>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9" name="Oval 323"/>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00" name="Oval 324"/>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01" name="Oval 325"/>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02" name="Oval 326"/>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558" name="Group 327"/>
                <p:cNvGrpSpPr>
                  <a:grpSpLocks/>
                </p:cNvGrpSpPr>
                <p:nvPr/>
              </p:nvGrpSpPr>
              <p:grpSpPr bwMode="auto">
                <a:xfrm>
                  <a:off x="1306" y="2441"/>
                  <a:ext cx="1040" cy="59"/>
                  <a:chOff x="1306" y="2441"/>
                  <a:chExt cx="1040" cy="59"/>
                </a:xfrm>
              </p:grpSpPr>
              <p:grpSp>
                <p:nvGrpSpPr>
                  <p:cNvPr id="9573" name="Group 328"/>
                  <p:cNvGrpSpPr>
                    <a:grpSpLocks/>
                  </p:cNvGrpSpPr>
                  <p:nvPr/>
                </p:nvGrpSpPr>
                <p:grpSpPr bwMode="auto">
                  <a:xfrm>
                    <a:off x="1306" y="2441"/>
                    <a:ext cx="284" cy="43"/>
                    <a:chOff x="1306" y="2441"/>
                    <a:chExt cx="284" cy="43"/>
                  </a:xfrm>
                </p:grpSpPr>
                <p:sp>
                  <p:nvSpPr>
                    <p:cNvPr id="9589" name="Oval 329"/>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0" name="Oval 330"/>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1" name="Oval 331"/>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2" name="Oval 332"/>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3" name="Oval 333"/>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4" name="Oval 334"/>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95" name="Oval 335"/>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574" name="Group 336"/>
                  <p:cNvGrpSpPr>
                    <a:grpSpLocks/>
                  </p:cNvGrpSpPr>
                  <p:nvPr/>
                </p:nvGrpSpPr>
                <p:grpSpPr bwMode="auto">
                  <a:xfrm>
                    <a:off x="1618" y="2448"/>
                    <a:ext cx="283" cy="42"/>
                    <a:chOff x="1618" y="2448"/>
                    <a:chExt cx="283" cy="42"/>
                  </a:xfrm>
                </p:grpSpPr>
                <p:sp>
                  <p:nvSpPr>
                    <p:cNvPr id="9582" name="Oval 337"/>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3" name="Oval 338"/>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4" name="Oval 339"/>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5" name="Oval 340"/>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6" name="Oval 341"/>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7" name="Oval 342"/>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8" name="Oval 343"/>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575" name="Group 344"/>
                  <p:cNvGrpSpPr>
                    <a:grpSpLocks/>
                  </p:cNvGrpSpPr>
                  <p:nvPr/>
                </p:nvGrpSpPr>
                <p:grpSpPr bwMode="auto">
                  <a:xfrm>
                    <a:off x="2062" y="2457"/>
                    <a:ext cx="284" cy="43"/>
                    <a:chOff x="2062" y="2457"/>
                    <a:chExt cx="284" cy="43"/>
                  </a:xfrm>
                </p:grpSpPr>
                <p:sp>
                  <p:nvSpPr>
                    <p:cNvPr id="9576" name="Oval 345"/>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7" name="Oval 346"/>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8" name="Oval 347"/>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9" name="Oval 348"/>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0" name="Oval 349"/>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81" name="Oval 350"/>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9559" name="Group 351"/>
                <p:cNvGrpSpPr>
                  <a:grpSpLocks/>
                </p:cNvGrpSpPr>
                <p:nvPr/>
              </p:nvGrpSpPr>
              <p:grpSpPr bwMode="auto">
                <a:xfrm>
                  <a:off x="2406" y="2461"/>
                  <a:ext cx="228" cy="39"/>
                  <a:chOff x="2406" y="2461"/>
                  <a:chExt cx="228" cy="39"/>
                </a:xfrm>
              </p:grpSpPr>
              <p:sp>
                <p:nvSpPr>
                  <p:cNvPr id="9567" name="Oval 352"/>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8" name="Oval 353"/>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9" name="Oval 354"/>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0" name="Oval 355"/>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1" name="Oval 356"/>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72" name="Oval 357"/>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560" name="Group 358"/>
                <p:cNvGrpSpPr>
                  <a:grpSpLocks/>
                </p:cNvGrpSpPr>
                <p:nvPr/>
              </p:nvGrpSpPr>
              <p:grpSpPr bwMode="auto">
                <a:xfrm>
                  <a:off x="3684" y="2487"/>
                  <a:ext cx="228" cy="39"/>
                  <a:chOff x="3684" y="2487"/>
                  <a:chExt cx="228" cy="39"/>
                </a:xfrm>
              </p:grpSpPr>
              <p:sp>
                <p:nvSpPr>
                  <p:cNvPr id="9561" name="Oval 359"/>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2" name="Oval 360"/>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3" name="Oval 361"/>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4" name="Oval 362"/>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5" name="Oval 363"/>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66" name="Oval 364"/>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9508" name="Freeform 365"/>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09" name="Group 366"/>
            <p:cNvGrpSpPr>
              <a:grpSpLocks/>
            </p:cNvGrpSpPr>
            <p:nvPr/>
          </p:nvGrpSpPr>
          <p:grpSpPr bwMode="auto">
            <a:xfrm>
              <a:off x="928" y="2448"/>
              <a:ext cx="92" cy="40"/>
              <a:chOff x="928" y="2448"/>
              <a:chExt cx="92" cy="40"/>
            </a:xfrm>
          </p:grpSpPr>
          <p:sp>
            <p:nvSpPr>
              <p:cNvPr id="9551" name="Freeform 367"/>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52" name="Freeform 368"/>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53" name="Freeform 369"/>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510" name="Arc 370"/>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11" name="Freeform 371"/>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12" name="Group 372"/>
            <p:cNvGrpSpPr>
              <a:grpSpLocks/>
            </p:cNvGrpSpPr>
            <p:nvPr/>
          </p:nvGrpSpPr>
          <p:grpSpPr bwMode="auto">
            <a:xfrm>
              <a:off x="2070" y="2523"/>
              <a:ext cx="1286" cy="407"/>
              <a:chOff x="2070" y="2523"/>
              <a:chExt cx="1286" cy="407"/>
            </a:xfrm>
          </p:grpSpPr>
          <p:grpSp>
            <p:nvGrpSpPr>
              <p:cNvPr id="9527" name="Group 373"/>
              <p:cNvGrpSpPr>
                <a:grpSpLocks/>
              </p:cNvGrpSpPr>
              <p:nvPr/>
            </p:nvGrpSpPr>
            <p:grpSpPr bwMode="auto">
              <a:xfrm>
                <a:off x="2070" y="2523"/>
                <a:ext cx="1286" cy="260"/>
                <a:chOff x="2070" y="2523"/>
                <a:chExt cx="1286" cy="260"/>
              </a:xfrm>
            </p:grpSpPr>
            <p:sp>
              <p:nvSpPr>
                <p:cNvPr id="9549" name="Freeform 374"/>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50" name="Freeform 375"/>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528" name="Group 376"/>
              <p:cNvGrpSpPr>
                <a:grpSpLocks/>
              </p:cNvGrpSpPr>
              <p:nvPr/>
            </p:nvGrpSpPr>
            <p:grpSpPr bwMode="auto">
              <a:xfrm>
                <a:off x="2249" y="2781"/>
                <a:ext cx="379" cy="149"/>
                <a:chOff x="2249" y="2781"/>
                <a:chExt cx="379" cy="149"/>
              </a:xfrm>
            </p:grpSpPr>
            <p:grpSp>
              <p:nvGrpSpPr>
                <p:cNvPr id="9542" name="Group 377"/>
                <p:cNvGrpSpPr>
                  <a:grpSpLocks/>
                </p:cNvGrpSpPr>
                <p:nvPr/>
              </p:nvGrpSpPr>
              <p:grpSpPr bwMode="auto">
                <a:xfrm>
                  <a:off x="2249" y="2781"/>
                  <a:ext cx="379" cy="149"/>
                  <a:chOff x="2249" y="2781"/>
                  <a:chExt cx="379" cy="149"/>
                </a:xfrm>
              </p:grpSpPr>
              <p:grpSp>
                <p:nvGrpSpPr>
                  <p:cNvPr id="9544" name="Group 378"/>
                  <p:cNvGrpSpPr>
                    <a:grpSpLocks/>
                  </p:cNvGrpSpPr>
                  <p:nvPr/>
                </p:nvGrpSpPr>
                <p:grpSpPr bwMode="auto">
                  <a:xfrm>
                    <a:off x="2550" y="2781"/>
                    <a:ext cx="78" cy="106"/>
                    <a:chOff x="2550" y="2781"/>
                    <a:chExt cx="78" cy="106"/>
                  </a:xfrm>
                </p:grpSpPr>
                <p:sp>
                  <p:nvSpPr>
                    <p:cNvPr id="9546" name="Freeform 379"/>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47" name="Freeform 380"/>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48" name="Freeform 381"/>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545" name="Freeform 382"/>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543" name="Freeform 383"/>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529" name="Group 384"/>
              <p:cNvGrpSpPr>
                <a:grpSpLocks/>
              </p:cNvGrpSpPr>
              <p:nvPr/>
            </p:nvGrpSpPr>
            <p:grpSpPr bwMode="auto">
              <a:xfrm>
                <a:off x="2207" y="2562"/>
                <a:ext cx="459" cy="259"/>
                <a:chOff x="2207" y="2562"/>
                <a:chExt cx="459" cy="259"/>
              </a:xfrm>
            </p:grpSpPr>
            <p:grpSp>
              <p:nvGrpSpPr>
                <p:cNvPr id="9530" name="Group 385"/>
                <p:cNvGrpSpPr>
                  <a:grpSpLocks/>
                </p:cNvGrpSpPr>
                <p:nvPr/>
              </p:nvGrpSpPr>
              <p:grpSpPr bwMode="auto">
                <a:xfrm>
                  <a:off x="2578" y="2621"/>
                  <a:ext cx="88" cy="146"/>
                  <a:chOff x="2578" y="2621"/>
                  <a:chExt cx="88" cy="146"/>
                </a:xfrm>
              </p:grpSpPr>
              <p:sp>
                <p:nvSpPr>
                  <p:cNvPr id="9538" name="Freeform 386"/>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39" name="Freeform 387"/>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40" name="Freeform 388"/>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41" name="Freeform 389"/>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531" name="Group 390"/>
                <p:cNvGrpSpPr>
                  <a:grpSpLocks/>
                </p:cNvGrpSpPr>
                <p:nvPr/>
              </p:nvGrpSpPr>
              <p:grpSpPr bwMode="auto">
                <a:xfrm>
                  <a:off x="2207" y="2562"/>
                  <a:ext cx="379" cy="259"/>
                  <a:chOff x="2207" y="2562"/>
                  <a:chExt cx="379" cy="259"/>
                </a:xfrm>
              </p:grpSpPr>
              <p:sp>
                <p:nvSpPr>
                  <p:cNvPr id="9532" name="Freeform 391"/>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33" name="Freeform 392"/>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34" name="Group 393"/>
                  <p:cNvGrpSpPr>
                    <a:grpSpLocks/>
                  </p:cNvGrpSpPr>
                  <p:nvPr/>
                </p:nvGrpSpPr>
                <p:grpSpPr bwMode="auto">
                  <a:xfrm>
                    <a:off x="2231" y="2585"/>
                    <a:ext cx="193" cy="236"/>
                    <a:chOff x="2231" y="2585"/>
                    <a:chExt cx="193" cy="236"/>
                  </a:xfrm>
                </p:grpSpPr>
                <p:sp>
                  <p:nvSpPr>
                    <p:cNvPr id="9535" name="Line 394"/>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36" name="Line 395"/>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37" name="Line 396"/>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9513" name="Group 397"/>
            <p:cNvGrpSpPr>
              <a:grpSpLocks/>
            </p:cNvGrpSpPr>
            <p:nvPr/>
          </p:nvGrpSpPr>
          <p:grpSpPr bwMode="auto">
            <a:xfrm>
              <a:off x="2532" y="1728"/>
              <a:ext cx="2294" cy="983"/>
              <a:chOff x="2532" y="1728"/>
              <a:chExt cx="2294" cy="983"/>
            </a:xfrm>
          </p:grpSpPr>
          <p:sp>
            <p:nvSpPr>
              <p:cNvPr id="9514" name="Freeform 398"/>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15" name="Group 399"/>
              <p:cNvGrpSpPr>
                <a:grpSpLocks/>
              </p:cNvGrpSpPr>
              <p:nvPr/>
            </p:nvGrpSpPr>
            <p:grpSpPr bwMode="auto">
              <a:xfrm>
                <a:off x="2532" y="2157"/>
                <a:ext cx="2294" cy="554"/>
                <a:chOff x="2532" y="2157"/>
                <a:chExt cx="2294" cy="554"/>
              </a:xfrm>
            </p:grpSpPr>
            <p:sp>
              <p:nvSpPr>
                <p:cNvPr id="9516" name="Freeform 400"/>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17" name="Group 401"/>
                <p:cNvGrpSpPr>
                  <a:grpSpLocks/>
                </p:cNvGrpSpPr>
                <p:nvPr/>
              </p:nvGrpSpPr>
              <p:grpSpPr bwMode="auto">
                <a:xfrm>
                  <a:off x="2532" y="2157"/>
                  <a:ext cx="2294" cy="407"/>
                  <a:chOff x="2532" y="2157"/>
                  <a:chExt cx="2294" cy="407"/>
                </a:xfrm>
              </p:grpSpPr>
              <p:sp>
                <p:nvSpPr>
                  <p:cNvPr id="9518" name="Freeform 402"/>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19" name="Freeform 403"/>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520" name="Group 404"/>
                  <p:cNvGrpSpPr>
                    <a:grpSpLocks/>
                  </p:cNvGrpSpPr>
                  <p:nvPr/>
                </p:nvGrpSpPr>
                <p:grpSpPr bwMode="auto">
                  <a:xfrm>
                    <a:off x="2851" y="2379"/>
                    <a:ext cx="410" cy="126"/>
                    <a:chOff x="2851" y="2379"/>
                    <a:chExt cx="410" cy="126"/>
                  </a:xfrm>
                </p:grpSpPr>
                <p:grpSp>
                  <p:nvGrpSpPr>
                    <p:cNvPr id="9521" name="Group 405"/>
                    <p:cNvGrpSpPr>
                      <a:grpSpLocks/>
                    </p:cNvGrpSpPr>
                    <p:nvPr/>
                  </p:nvGrpSpPr>
                  <p:grpSpPr bwMode="auto">
                    <a:xfrm>
                      <a:off x="2851" y="2464"/>
                      <a:ext cx="327" cy="41"/>
                      <a:chOff x="2851" y="2464"/>
                      <a:chExt cx="327" cy="41"/>
                    </a:xfrm>
                  </p:grpSpPr>
                  <p:sp>
                    <p:nvSpPr>
                      <p:cNvPr id="9525" name="Freeform 406"/>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6" name="Freeform 407"/>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522" name="Group 408"/>
                    <p:cNvGrpSpPr>
                      <a:grpSpLocks/>
                    </p:cNvGrpSpPr>
                    <p:nvPr/>
                  </p:nvGrpSpPr>
                  <p:grpSpPr bwMode="auto">
                    <a:xfrm>
                      <a:off x="3012" y="2379"/>
                      <a:ext cx="249" cy="34"/>
                      <a:chOff x="3012" y="2379"/>
                      <a:chExt cx="249" cy="34"/>
                    </a:xfrm>
                  </p:grpSpPr>
                  <p:sp>
                    <p:nvSpPr>
                      <p:cNvPr id="9523" name="Freeform 409"/>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 name="Freeform 410"/>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grpSp>
        <p:nvGrpSpPr>
          <p:cNvPr id="9228" name="Group 411"/>
          <p:cNvGrpSpPr>
            <a:grpSpLocks/>
          </p:cNvGrpSpPr>
          <p:nvPr/>
        </p:nvGrpSpPr>
        <p:grpSpPr bwMode="auto">
          <a:xfrm>
            <a:off x="6862763" y="4005263"/>
            <a:ext cx="1338262" cy="415925"/>
            <a:chOff x="1530" y="1766"/>
            <a:chExt cx="779" cy="240"/>
          </a:xfrm>
        </p:grpSpPr>
        <p:grpSp>
          <p:nvGrpSpPr>
            <p:cNvPr id="9433" name="Group 412"/>
            <p:cNvGrpSpPr>
              <a:grpSpLocks/>
            </p:cNvGrpSpPr>
            <p:nvPr/>
          </p:nvGrpSpPr>
          <p:grpSpPr bwMode="auto">
            <a:xfrm>
              <a:off x="1530" y="1906"/>
              <a:ext cx="64" cy="28"/>
              <a:chOff x="1530" y="1906"/>
              <a:chExt cx="64" cy="28"/>
            </a:xfrm>
          </p:grpSpPr>
          <p:sp>
            <p:nvSpPr>
              <p:cNvPr id="9500" name="Line 413"/>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01" name="Freeform 414"/>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02" name="Freeform 415"/>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503" name="Line 416"/>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04" name="Line 417"/>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05" name="Line 418"/>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06" name="Line 419"/>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434" name="Group 420"/>
            <p:cNvGrpSpPr>
              <a:grpSpLocks/>
            </p:cNvGrpSpPr>
            <p:nvPr/>
          </p:nvGrpSpPr>
          <p:grpSpPr bwMode="auto">
            <a:xfrm>
              <a:off x="1530" y="1915"/>
              <a:ext cx="779" cy="91"/>
              <a:chOff x="1530" y="1915"/>
              <a:chExt cx="779" cy="91"/>
            </a:xfrm>
          </p:grpSpPr>
          <p:sp>
            <p:nvSpPr>
              <p:cNvPr id="9497" name="Freeform 421"/>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8" name="Freeform 422"/>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9" name="Freeform 423"/>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435" name="Group 424"/>
            <p:cNvGrpSpPr>
              <a:grpSpLocks/>
            </p:cNvGrpSpPr>
            <p:nvPr/>
          </p:nvGrpSpPr>
          <p:grpSpPr bwMode="auto">
            <a:xfrm>
              <a:off x="1742" y="1912"/>
              <a:ext cx="566" cy="55"/>
              <a:chOff x="1742" y="1912"/>
              <a:chExt cx="566" cy="55"/>
            </a:xfrm>
          </p:grpSpPr>
          <p:sp>
            <p:nvSpPr>
              <p:cNvPr id="9491" name="Freeform 425"/>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2" name="Freeform 426"/>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3" name="Freeform 427"/>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4" name="Freeform 428"/>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5" name="Freeform 429"/>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6" name="Freeform 430"/>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436" name="Group 431"/>
            <p:cNvGrpSpPr>
              <a:grpSpLocks/>
            </p:cNvGrpSpPr>
            <p:nvPr/>
          </p:nvGrpSpPr>
          <p:grpSpPr bwMode="auto">
            <a:xfrm>
              <a:off x="1576" y="1766"/>
              <a:ext cx="681" cy="180"/>
              <a:chOff x="1576" y="1766"/>
              <a:chExt cx="681" cy="180"/>
            </a:xfrm>
          </p:grpSpPr>
          <p:grpSp>
            <p:nvGrpSpPr>
              <p:cNvPr id="9437" name="Group 432"/>
              <p:cNvGrpSpPr>
                <a:grpSpLocks/>
              </p:cNvGrpSpPr>
              <p:nvPr/>
            </p:nvGrpSpPr>
            <p:grpSpPr bwMode="auto">
              <a:xfrm>
                <a:off x="1576" y="1766"/>
                <a:ext cx="681" cy="175"/>
                <a:chOff x="1576" y="1766"/>
                <a:chExt cx="681" cy="175"/>
              </a:xfrm>
            </p:grpSpPr>
            <p:sp>
              <p:nvSpPr>
                <p:cNvPr id="9489" name="Freeform 433"/>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90" name="Freeform 434"/>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438" name="Freeform 435"/>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9" name="Freeform 436"/>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440" name="Group 437"/>
              <p:cNvGrpSpPr>
                <a:grpSpLocks/>
              </p:cNvGrpSpPr>
              <p:nvPr/>
            </p:nvGrpSpPr>
            <p:grpSpPr bwMode="auto">
              <a:xfrm>
                <a:off x="1578" y="1846"/>
                <a:ext cx="133" cy="93"/>
                <a:chOff x="1578" y="1846"/>
                <a:chExt cx="133" cy="93"/>
              </a:xfrm>
            </p:grpSpPr>
            <p:sp>
              <p:nvSpPr>
                <p:cNvPr id="9472" name="Freeform 438"/>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3" name="Freeform 439"/>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4" name="Freeform 440"/>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5" name="Freeform 441"/>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6" name="Freeform 442"/>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7" name="Freeform 443"/>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8" name="Freeform 444"/>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9" name="Freeform 445"/>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0" name="Freeform 446"/>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1" name="Freeform 447"/>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2" name="Freeform 448"/>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3" name="Freeform 449"/>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4" name="Freeform 450"/>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5" name="Freeform 451"/>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6" name="Freeform 452"/>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7" name="Freeform 453"/>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88" name="Line 454"/>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441" name="Freeform 455"/>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442" name="Group 456"/>
              <p:cNvGrpSpPr>
                <a:grpSpLocks/>
              </p:cNvGrpSpPr>
              <p:nvPr/>
            </p:nvGrpSpPr>
            <p:grpSpPr bwMode="auto">
              <a:xfrm>
                <a:off x="1794" y="1839"/>
                <a:ext cx="459" cy="99"/>
                <a:chOff x="1794" y="1839"/>
                <a:chExt cx="459" cy="99"/>
              </a:xfrm>
            </p:grpSpPr>
            <p:sp>
              <p:nvSpPr>
                <p:cNvPr id="9448" name="Freeform 457"/>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49" name="Freeform 458"/>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0" name="Freeform 459"/>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1" name="Freeform 460"/>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2" name="Freeform 461"/>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3" name="Freeform 462"/>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4" name="Freeform 463"/>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5" name="Freeform 464"/>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6" name="Freeform 465"/>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457" name="Group 466"/>
                <p:cNvGrpSpPr>
                  <a:grpSpLocks/>
                </p:cNvGrpSpPr>
                <p:nvPr/>
              </p:nvGrpSpPr>
              <p:grpSpPr bwMode="auto">
                <a:xfrm>
                  <a:off x="2016" y="1839"/>
                  <a:ext cx="141" cy="95"/>
                  <a:chOff x="2016" y="1839"/>
                  <a:chExt cx="141" cy="95"/>
                </a:xfrm>
              </p:grpSpPr>
              <p:sp>
                <p:nvSpPr>
                  <p:cNvPr id="9458" name="Freeform 467"/>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59" name="Freeform 468"/>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0" name="Freeform 469"/>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1" name="Freeform 470"/>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2" name="Freeform 471"/>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3" name="Freeform 472"/>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4" name="Freeform 473"/>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5" name="Freeform 474"/>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6" name="Freeform 475"/>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7" name="Freeform 476"/>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8" name="Freeform 477"/>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69" name="Freeform 478"/>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0" name="Freeform 479"/>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71" name="Freeform 480"/>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9443" name="Group 481"/>
              <p:cNvGrpSpPr>
                <a:grpSpLocks/>
              </p:cNvGrpSpPr>
              <p:nvPr/>
            </p:nvGrpSpPr>
            <p:grpSpPr bwMode="auto">
              <a:xfrm>
                <a:off x="1716" y="1793"/>
                <a:ext cx="209" cy="153"/>
                <a:chOff x="1716" y="1793"/>
                <a:chExt cx="209" cy="153"/>
              </a:xfrm>
            </p:grpSpPr>
            <p:sp>
              <p:nvSpPr>
                <p:cNvPr id="9444" name="Freeform 482"/>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45" name="Freeform 483"/>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46" name="Freeform 484"/>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47" name="Freeform 485"/>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sp>
        <p:nvSpPr>
          <p:cNvPr id="9229" name="Line 486"/>
          <p:cNvSpPr>
            <a:spLocks noChangeShapeType="1"/>
          </p:cNvSpPr>
          <p:nvPr/>
        </p:nvSpPr>
        <p:spPr bwMode="auto">
          <a:xfrm>
            <a:off x="1965325" y="4176713"/>
            <a:ext cx="2016125" cy="0"/>
          </a:xfrm>
          <a:prstGeom prst="line">
            <a:avLst/>
          </a:prstGeom>
          <a:noFill/>
          <a:ln w="25400">
            <a:solidFill>
              <a:srgbClr val="808080"/>
            </a:solidFill>
            <a:prstDash val="sysDot"/>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Line 487"/>
          <p:cNvSpPr>
            <a:spLocks noChangeShapeType="1"/>
          </p:cNvSpPr>
          <p:nvPr/>
        </p:nvSpPr>
        <p:spPr bwMode="auto">
          <a:xfrm>
            <a:off x="5364163" y="4176713"/>
            <a:ext cx="1439862" cy="0"/>
          </a:xfrm>
          <a:prstGeom prst="line">
            <a:avLst/>
          </a:prstGeom>
          <a:noFill/>
          <a:ln w="25400">
            <a:solidFill>
              <a:srgbClr val="808080"/>
            </a:solidFill>
            <a:prstDash val="sysDot"/>
            <a:round/>
            <a:headEnd/>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31" name="Group 488"/>
          <p:cNvGrpSpPr>
            <a:grpSpLocks/>
          </p:cNvGrpSpPr>
          <p:nvPr/>
        </p:nvGrpSpPr>
        <p:grpSpPr bwMode="auto">
          <a:xfrm>
            <a:off x="3981450" y="4005263"/>
            <a:ext cx="1338263" cy="415925"/>
            <a:chOff x="1530" y="1766"/>
            <a:chExt cx="779" cy="240"/>
          </a:xfrm>
        </p:grpSpPr>
        <p:grpSp>
          <p:nvGrpSpPr>
            <p:cNvPr id="9359" name="Group 489"/>
            <p:cNvGrpSpPr>
              <a:grpSpLocks/>
            </p:cNvGrpSpPr>
            <p:nvPr/>
          </p:nvGrpSpPr>
          <p:grpSpPr bwMode="auto">
            <a:xfrm>
              <a:off x="1530" y="1906"/>
              <a:ext cx="64" cy="28"/>
              <a:chOff x="1530" y="1906"/>
              <a:chExt cx="64" cy="28"/>
            </a:xfrm>
          </p:grpSpPr>
          <p:sp>
            <p:nvSpPr>
              <p:cNvPr id="9426" name="Line 490"/>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7" name="Freeform 491"/>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8" name="Freeform 492"/>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429" name="Line 493"/>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30" name="Line 494"/>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31" name="Line 495"/>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32" name="Line 496"/>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360" name="Group 497"/>
            <p:cNvGrpSpPr>
              <a:grpSpLocks/>
            </p:cNvGrpSpPr>
            <p:nvPr/>
          </p:nvGrpSpPr>
          <p:grpSpPr bwMode="auto">
            <a:xfrm>
              <a:off x="1530" y="1915"/>
              <a:ext cx="779" cy="91"/>
              <a:chOff x="1530" y="1915"/>
              <a:chExt cx="779" cy="91"/>
            </a:xfrm>
          </p:grpSpPr>
          <p:sp>
            <p:nvSpPr>
              <p:cNvPr id="9423" name="Freeform 498"/>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4" name="Freeform 499"/>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5" name="Freeform 500"/>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361" name="Group 501"/>
            <p:cNvGrpSpPr>
              <a:grpSpLocks/>
            </p:cNvGrpSpPr>
            <p:nvPr/>
          </p:nvGrpSpPr>
          <p:grpSpPr bwMode="auto">
            <a:xfrm>
              <a:off x="1742" y="1912"/>
              <a:ext cx="566" cy="55"/>
              <a:chOff x="1742" y="1912"/>
              <a:chExt cx="566" cy="55"/>
            </a:xfrm>
          </p:grpSpPr>
          <p:sp>
            <p:nvSpPr>
              <p:cNvPr id="9417" name="Freeform 502"/>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8" name="Freeform 503"/>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9" name="Freeform 504"/>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0" name="Freeform 505"/>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1" name="Freeform 506"/>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22" name="Freeform 507"/>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362" name="Group 508"/>
            <p:cNvGrpSpPr>
              <a:grpSpLocks/>
            </p:cNvGrpSpPr>
            <p:nvPr/>
          </p:nvGrpSpPr>
          <p:grpSpPr bwMode="auto">
            <a:xfrm>
              <a:off x="1576" y="1766"/>
              <a:ext cx="681" cy="180"/>
              <a:chOff x="1576" y="1766"/>
              <a:chExt cx="681" cy="180"/>
            </a:xfrm>
          </p:grpSpPr>
          <p:grpSp>
            <p:nvGrpSpPr>
              <p:cNvPr id="9363" name="Group 509"/>
              <p:cNvGrpSpPr>
                <a:grpSpLocks/>
              </p:cNvGrpSpPr>
              <p:nvPr/>
            </p:nvGrpSpPr>
            <p:grpSpPr bwMode="auto">
              <a:xfrm>
                <a:off x="1576" y="1766"/>
                <a:ext cx="681" cy="175"/>
                <a:chOff x="1576" y="1766"/>
                <a:chExt cx="681" cy="175"/>
              </a:xfrm>
            </p:grpSpPr>
            <p:sp>
              <p:nvSpPr>
                <p:cNvPr id="9415" name="Freeform 510"/>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6" name="Freeform 511"/>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364" name="Freeform 512"/>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65" name="Freeform 513"/>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366" name="Group 514"/>
              <p:cNvGrpSpPr>
                <a:grpSpLocks/>
              </p:cNvGrpSpPr>
              <p:nvPr/>
            </p:nvGrpSpPr>
            <p:grpSpPr bwMode="auto">
              <a:xfrm>
                <a:off x="1578" y="1846"/>
                <a:ext cx="133" cy="93"/>
                <a:chOff x="1578" y="1846"/>
                <a:chExt cx="133" cy="93"/>
              </a:xfrm>
            </p:grpSpPr>
            <p:sp>
              <p:nvSpPr>
                <p:cNvPr id="9398" name="Freeform 515"/>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9" name="Freeform 516"/>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0" name="Freeform 517"/>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1" name="Freeform 518"/>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2" name="Freeform 519"/>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3" name="Freeform 520"/>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4" name="Freeform 521"/>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5" name="Freeform 522"/>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6" name="Freeform 523"/>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7" name="Freeform 524"/>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8" name="Freeform 525"/>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09" name="Freeform 526"/>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0" name="Freeform 527"/>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1" name="Freeform 528"/>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2" name="Freeform 529"/>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3" name="Freeform 530"/>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14" name="Line 531"/>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367" name="Freeform 532"/>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368" name="Group 533"/>
              <p:cNvGrpSpPr>
                <a:grpSpLocks/>
              </p:cNvGrpSpPr>
              <p:nvPr/>
            </p:nvGrpSpPr>
            <p:grpSpPr bwMode="auto">
              <a:xfrm>
                <a:off x="1794" y="1839"/>
                <a:ext cx="459" cy="99"/>
                <a:chOff x="1794" y="1839"/>
                <a:chExt cx="459" cy="99"/>
              </a:xfrm>
            </p:grpSpPr>
            <p:sp>
              <p:nvSpPr>
                <p:cNvPr id="9374" name="Freeform 534"/>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5" name="Freeform 535"/>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6" name="Freeform 536"/>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7" name="Freeform 537"/>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8" name="Freeform 538"/>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9" name="Freeform 539"/>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0" name="Freeform 540"/>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1" name="Freeform 541"/>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2" name="Freeform 542"/>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383" name="Group 543"/>
                <p:cNvGrpSpPr>
                  <a:grpSpLocks/>
                </p:cNvGrpSpPr>
                <p:nvPr/>
              </p:nvGrpSpPr>
              <p:grpSpPr bwMode="auto">
                <a:xfrm>
                  <a:off x="2016" y="1839"/>
                  <a:ext cx="141" cy="95"/>
                  <a:chOff x="2016" y="1839"/>
                  <a:chExt cx="141" cy="95"/>
                </a:xfrm>
              </p:grpSpPr>
              <p:sp>
                <p:nvSpPr>
                  <p:cNvPr id="9384" name="Freeform 544"/>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5" name="Freeform 545"/>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6" name="Freeform 546"/>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7" name="Freeform 547"/>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8" name="Freeform 548"/>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89" name="Freeform 549"/>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0" name="Freeform 550"/>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1" name="Freeform 551"/>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2" name="Freeform 552"/>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3" name="Freeform 553"/>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4" name="Freeform 554"/>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5" name="Freeform 555"/>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6" name="Freeform 556"/>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97" name="Freeform 557"/>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9369" name="Group 558"/>
              <p:cNvGrpSpPr>
                <a:grpSpLocks/>
              </p:cNvGrpSpPr>
              <p:nvPr/>
            </p:nvGrpSpPr>
            <p:grpSpPr bwMode="auto">
              <a:xfrm>
                <a:off x="1716" y="1793"/>
                <a:ext cx="209" cy="153"/>
                <a:chOff x="1716" y="1793"/>
                <a:chExt cx="209" cy="153"/>
              </a:xfrm>
            </p:grpSpPr>
            <p:sp>
              <p:nvSpPr>
                <p:cNvPr id="9370" name="Freeform 559"/>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1" name="Freeform 560"/>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2" name="Freeform 561"/>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73" name="Freeform 562"/>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9232" name="Group 563"/>
          <p:cNvGrpSpPr>
            <a:grpSpLocks/>
          </p:cNvGrpSpPr>
          <p:nvPr/>
        </p:nvGrpSpPr>
        <p:grpSpPr bwMode="auto">
          <a:xfrm>
            <a:off x="641350" y="4005263"/>
            <a:ext cx="1338263" cy="415925"/>
            <a:chOff x="1530" y="1766"/>
            <a:chExt cx="779" cy="240"/>
          </a:xfrm>
        </p:grpSpPr>
        <p:grpSp>
          <p:nvGrpSpPr>
            <p:cNvPr id="9285" name="Group 564"/>
            <p:cNvGrpSpPr>
              <a:grpSpLocks/>
            </p:cNvGrpSpPr>
            <p:nvPr/>
          </p:nvGrpSpPr>
          <p:grpSpPr bwMode="auto">
            <a:xfrm>
              <a:off x="1530" y="1906"/>
              <a:ext cx="64" cy="28"/>
              <a:chOff x="1530" y="1906"/>
              <a:chExt cx="64" cy="28"/>
            </a:xfrm>
          </p:grpSpPr>
          <p:sp>
            <p:nvSpPr>
              <p:cNvPr id="9352" name="Line 565"/>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3" name="Freeform 566"/>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54" name="Freeform 567"/>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355" name="Line 568"/>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6" name="Line 569"/>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7" name="Line 570"/>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8" name="Line 571"/>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286" name="Group 572"/>
            <p:cNvGrpSpPr>
              <a:grpSpLocks/>
            </p:cNvGrpSpPr>
            <p:nvPr/>
          </p:nvGrpSpPr>
          <p:grpSpPr bwMode="auto">
            <a:xfrm>
              <a:off x="1530" y="1915"/>
              <a:ext cx="779" cy="91"/>
              <a:chOff x="1530" y="1915"/>
              <a:chExt cx="779" cy="91"/>
            </a:xfrm>
          </p:grpSpPr>
          <p:sp>
            <p:nvSpPr>
              <p:cNvPr id="9349" name="Freeform 573"/>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50" name="Freeform 574"/>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51" name="Freeform 575"/>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287" name="Group 576"/>
            <p:cNvGrpSpPr>
              <a:grpSpLocks/>
            </p:cNvGrpSpPr>
            <p:nvPr/>
          </p:nvGrpSpPr>
          <p:grpSpPr bwMode="auto">
            <a:xfrm>
              <a:off x="1742" y="1912"/>
              <a:ext cx="566" cy="55"/>
              <a:chOff x="1742" y="1912"/>
              <a:chExt cx="566" cy="55"/>
            </a:xfrm>
          </p:grpSpPr>
          <p:sp>
            <p:nvSpPr>
              <p:cNvPr id="9343" name="Freeform 577"/>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4" name="Freeform 578"/>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5" name="Freeform 579"/>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6" name="Freeform 580"/>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7" name="Freeform 581"/>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8" name="Freeform 582"/>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288" name="Group 583"/>
            <p:cNvGrpSpPr>
              <a:grpSpLocks/>
            </p:cNvGrpSpPr>
            <p:nvPr/>
          </p:nvGrpSpPr>
          <p:grpSpPr bwMode="auto">
            <a:xfrm>
              <a:off x="1576" y="1766"/>
              <a:ext cx="681" cy="180"/>
              <a:chOff x="1576" y="1766"/>
              <a:chExt cx="681" cy="180"/>
            </a:xfrm>
          </p:grpSpPr>
          <p:grpSp>
            <p:nvGrpSpPr>
              <p:cNvPr id="9289" name="Group 584"/>
              <p:cNvGrpSpPr>
                <a:grpSpLocks/>
              </p:cNvGrpSpPr>
              <p:nvPr/>
            </p:nvGrpSpPr>
            <p:grpSpPr bwMode="auto">
              <a:xfrm>
                <a:off x="1576" y="1766"/>
                <a:ext cx="681" cy="175"/>
                <a:chOff x="1576" y="1766"/>
                <a:chExt cx="681" cy="175"/>
              </a:xfrm>
            </p:grpSpPr>
            <p:sp>
              <p:nvSpPr>
                <p:cNvPr id="9341" name="Freeform 585"/>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2" name="Freeform 586"/>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90" name="Freeform 587"/>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1" name="Freeform 588"/>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92" name="Group 589"/>
              <p:cNvGrpSpPr>
                <a:grpSpLocks/>
              </p:cNvGrpSpPr>
              <p:nvPr/>
            </p:nvGrpSpPr>
            <p:grpSpPr bwMode="auto">
              <a:xfrm>
                <a:off x="1578" y="1846"/>
                <a:ext cx="133" cy="93"/>
                <a:chOff x="1578" y="1846"/>
                <a:chExt cx="133" cy="93"/>
              </a:xfrm>
            </p:grpSpPr>
            <p:sp>
              <p:nvSpPr>
                <p:cNvPr id="9324" name="Freeform 590"/>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5" name="Freeform 591"/>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6" name="Freeform 592"/>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7" name="Freeform 593"/>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8" name="Freeform 594"/>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9" name="Freeform 595"/>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0" name="Freeform 596"/>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1" name="Freeform 597"/>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2" name="Freeform 598"/>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3" name="Freeform 599"/>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4" name="Freeform 600"/>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5" name="Freeform 601"/>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6" name="Freeform 602"/>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7" name="Freeform 603"/>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8" name="Freeform 604"/>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39" name="Freeform 605"/>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40" name="Line 606"/>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93" name="Freeform 607"/>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94" name="Group 608"/>
              <p:cNvGrpSpPr>
                <a:grpSpLocks/>
              </p:cNvGrpSpPr>
              <p:nvPr/>
            </p:nvGrpSpPr>
            <p:grpSpPr bwMode="auto">
              <a:xfrm>
                <a:off x="1794" y="1839"/>
                <a:ext cx="459" cy="99"/>
                <a:chOff x="1794" y="1839"/>
                <a:chExt cx="459" cy="99"/>
              </a:xfrm>
            </p:grpSpPr>
            <p:sp>
              <p:nvSpPr>
                <p:cNvPr id="9300" name="Freeform 609"/>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1" name="Freeform 610"/>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2" name="Freeform 611"/>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3" name="Freeform 612"/>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4" name="Freeform 613"/>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5" name="Freeform 614"/>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6" name="Freeform 615"/>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7" name="Freeform 616"/>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08" name="Freeform 617"/>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309" name="Group 618"/>
                <p:cNvGrpSpPr>
                  <a:grpSpLocks/>
                </p:cNvGrpSpPr>
                <p:nvPr/>
              </p:nvGrpSpPr>
              <p:grpSpPr bwMode="auto">
                <a:xfrm>
                  <a:off x="2016" y="1839"/>
                  <a:ext cx="141" cy="95"/>
                  <a:chOff x="2016" y="1839"/>
                  <a:chExt cx="141" cy="95"/>
                </a:xfrm>
              </p:grpSpPr>
              <p:sp>
                <p:nvSpPr>
                  <p:cNvPr id="9310" name="Freeform 619"/>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1" name="Freeform 620"/>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2" name="Freeform 621"/>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3" name="Freeform 622"/>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4" name="Freeform 623"/>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5" name="Freeform 624"/>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6" name="Freeform 625"/>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7" name="Freeform 626"/>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8" name="Freeform 627"/>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19" name="Freeform 628"/>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0" name="Freeform 629"/>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1" name="Freeform 630"/>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2" name="Freeform 631"/>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23" name="Freeform 632"/>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9295" name="Group 633"/>
              <p:cNvGrpSpPr>
                <a:grpSpLocks/>
              </p:cNvGrpSpPr>
              <p:nvPr/>
            </p:nvGrpSpPr>
            <p:grpSpPr bwMode="auto">
              <a:xfrm>
                <a:off x="1716" y="1793"/>
                <a:ext cx="209" cy="153"/>
                <a:chOff x="1716" y="1793"/>
                <a:chExt cx="209" cy="153"/>
              </a:xfrm>
            </p:grpSpPr>
            <p:sp>
              <p:nvSpPr>
                <p:cNvPr id="9296" name="Freeform 634"/>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7" name="Freeform 635"/>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8" name="Freeform 636"/>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99" name="Freeform 637"/>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sp>
        <p:nvSpPr>
          <p:cNvPr id="9233" name="Rectangle 638"/>
          <p:cNvSpPr>
            <a:spLocks noChangeArrowheads="1"/>
          </p:cNvSpPr>
          <p:nvPr/>
        </p:nvSpPr>
        <p:spPr bwMode="auto">
          <a:xfrm>
            <a:off x="1379538" y="3781425"/>
            <a:ext cx="1524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Rectangle 639"/>
          <p:cNvSpPr>
            <a:spLocks noChangeArrowheads="1"/>
          </p:cNvSpPr>
          <p:nvPr/>
        </p:nvSpPr>
        <p:spPr bwMode="auto">
          <a:xfrm>
            <a:off x="2738438" y="3806825"/>
            <a:ext cx="1524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Rectangle 640"/>
          <p:cNvSpPr>
            <a:spLocks noChangeArrowheads="1"/>
          </p:cNvSpPr>
          <p:nvPr/>
        </p:nvSpPr>
        <p:spPr bwMode="auto">
          <a:xfrm>
            <a:off x="4841875" y="2578100"/>
            <a:ext cx="1524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Rectangle 641"/>
          <p:cNvSpPr>
            <a:spLocks noChangeArrowheads="1"/>
          </p:cNvSpPr>
          <p:nvPr/>
        </p:nvSpPr>
        <p:spPr bwMode="auto">
          <a:xfrm>
            <a:off x="7658100" y="2046288"/>
            <a:ext cx="1524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37" name="Group 642"/>
          <p:cNvGrpSpPr>
            <a:grpSpLocks/>
          </p:cNvGrpSpPr>
          <p:nvPr/>
        </p:nvGrpSpPr>
        <p:grpSpPr bwMode="auto">
          <a:xfrm>
            <a:off x="3362325" y="4984750"/>
            <a:ext cx="2246313" cy="576263"/>
            <a:chOff x="1903" y="3232"/>
            <a:chExt cx="1584" cy="733"/>
          </a:xfrm>
        </p:grpSpPr>
        <p:sp>
          <p:nvSpPr>
            <p:cNvPr id="9283" name="Line 643"/>
            <p:cNvSpPr>
              <a:spLocks noChangeShapeType="1"/>
            </p:cNvSpPr>
            <p:nvPr/>
          </p:nvSpPr>
          <p:spPr bwMode="auto">
            <a:xfrm flipH="1">
              <a:off x="3487" y="3236"/>
              <a:ext cx="0" cy="729"/>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Line 644"/>
            <p:cNvSpPr>
              <a:spLocks noChangeShapeType="1"/>
            </p:cNvSpPr>
            <p:nvPr/>
          </p:nvSpPr>
          <p:spPr bwMode="auto">
            <a:xfrm flipH="1">
              <a:off x="1903" y="3232"/>
              <a:ext cx="1" cy="733"/>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38" name="Line 648"/>
          <p:cNvSpPr>
            <a:spLocks noChangeShapeType="1"/>
          </p:cNvSpPr>
          <p:nvPr/>
        </p:nvSpPr>
        <p:spPr bwMode="auto">
          <a:xfrm>
            <a:off x="1922463" y="5791200"/>
            <a:ext cx="3282950" cy="0"/>
          </a:xfrm>
          <a:prstGeom prst="line">
            <a:avLst/>
          </a:prstGeom>
          <a:noFill/>
          <a:ln w="28575">
            <a:solidFill>
              <a:srgbClr val="1D2F68"/>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9" name="Text Box 649"/>
          <p:cNvSpPr txBox="1">
            <a:spLocks noChangeArrowheads="1"/>
          </p:cNvSpPr>
          <p:nvPr/>
        </p:nvSpPr>
        <p:spPr bwMode="auto">
          <a:xfrm>
            <a:off x="2325688" y="5561013"/>
            <a:ext cx="253365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spcBef>
                <a:spcPct val="0"/>
              </a:spcBef>
            </a:pPr>
            <a:r>
              <a:rPr lang="en-US" sz="1200" b="1"/>
              <a:t>communications and</a:t>
            </a:r>
            <a:br>
              <a:rPr lang="en-US" sz="1200" b="1"/>
            </a:br>
            <a:r>
              <a:rPr lang="en-US" sz="1200" b="1"/>
              <a:t>controller intervention buffer (τ)</a:t>
            </a:r>
          </a:p>
        </p:txBody>
      </p:sp>
      <p:sp>
        <p:nvSpPr>
          <p:cNvPr id="9240" name="Rectangle 650"/>
          <p:cNvSpPr>
            <a:spLocks noChangeArrowheads="1"/>
          </p:cNvSpPr>
          <p:nvPr/>
        </p:nvSpPr>
        <p:spPr bwMode="auto">
          <a:xfrm>
            <a:off x="3368675" y="4522788"/>
            <a:ext cx="2239963" cy="461962"/>
          </a:xfrm>
          <a:prstGeom prst="rect">
            <a:avLst/>
          </a:prstGeom>
          <a:solidFill>
            <a:srgbClr val="CCFF99"/>
          </a:solidFill>
          <a:ln w="2857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spcBef>
                <a:spcPct val="0"/>
              </a:spcBef>
            </a:pPr>
            <a:r>
              <a:rPr kumimoji="1" lang="en-US" sz="1200" b="1"/>
              <a:t>Operational communication transaction</a:t>
            </a:r>
          </a:p>
        </p:txBody>
      </p:sp>
      <p:sp>
        <p:nvSpPr>
          <p:cNvPr id="9241" name="Rectangle 651"/>
          <p:cNvSpPr>
            <a:spLocks noChangeArrowheads="1"/>
          </p:cNvSpPr>
          <p:nvPr/>
        </p:nvSpPr>
        <p:spPr bwMode="auto">
          <a:xfrm>
            <a:off x="5608638" y="4522788"/>
            <a:ext cx="1439862" cy="461962"/>
          </a:xfrm>
          <a:prstGeom prst="rect">
            <a:avLst/>
          </a:prstGeom>
          <a:solidFill>
            <a:srgbClr val="C0C0C0"/>
          </a:solidFill>
          <a:ln w="28575">
            <a:solidFill>
              <a:srgbClr val="1D2F68"/>
            </a:solidFill>
            <a:miter lim="800000"/>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pPr>
            <a:r>
              <a:rPr kumimoji="1" lang="en-US" sz="1200"/>
              <a:t>ATM context</a:t>
            </a:r>
          </a:p>
        </p:txBody>
      </p:sp>
      <p:sp>
        <p:nvSpPr>
          <p:cNvPr id="9242" name="Rectangle 652"/>
          <p:cNvSpPr>
            <a:spLocks noChangeArrowheads="1"/>
          </p:cNvSpPr>
          <p:nvPr/>
        </p:nvSpPr>
        <p:spPr bwMode="auto">
          <a:xfrm>
            <a:off x="1922463" y="4522788"/>
            <a:ext cx="1439862" cy="461962"/>
          </a:xfrm>
          <a:prstGeom prst="rect">
            <a:avLst/>
          </a:prstGeom>
          <a:solidFill>
            <a:srgbClr val="C0C0C0"/>
          </a:solidFill>
          <a:ln w="28575">
            <a:solidFill>
              <a:srgbClr val="1D2F68"/>
            </a:solidFill>
            <a:miter lim="800000"/>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pPr>
            <a:r>
              <a:rPr kumimoji="1" lang="en-US" sz="1200"/>
              <a:t>ATM context</a:t>
            </a:r>
          </a:p>
        </p:txBody>
      </p:sp>
      <p:sp>
        <p:nvSpPr>
          <p:cNvPr id="9243" name="Line 654"/>
          <p:cNvSpPr>
            <a:spLocks noChangeShapeType="1"/>
          </p:cNvSpPr>
          <p:nvPr/>
        </p:nvSpPr>
        <p:spPr bwMode="auto">
          <a:xfrm>
            <a:off x="1346200" y="2795588"/>
            <a:ext cx="517525" cy="1073150"/>
          </a:xfrm>
          <a:prstGeom prst="line">
            <a:avLst/>
          </a:prstGeom>
          <a:noFill/>
          <a:ln w="190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4" name="Line 655"/>
          <p:cNvSpPr>
            <a:spLocks noChangeShapeType="1"/>
          </p:cNvSpPr>
          <p:nvPr/>
        </p:nvSpPr>
        <p:spPr bwMode="auto">
          <a:xfrm flipV="1">
            <a:off x="3387725" y="2852738"/>
            <a:ext cx="320675" cy="995362"/>
          </a:xfrm>
          <a:prstGeom prst="line">
            <a:avLst/>
          </a:prstGeom>
          <a:noFill/>
          <a:ln w="190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5" name="Line 656"/>
          <p:cNvSpPr>
            <a:spLocks noChangeShapeType="1"/>
          </p:cNvSpPr>
          <p:nvPr/>
        </p:nvSpPr>
        <p:spPr bwMode="auto">
          <a:xfrm>
            <a:off x="5262563" y="2795588"/>
            <a:ext cx="320675" cy="1052512"/>
          </a:xfrm>
          <a:prstGeom prst="line">
            <a:avLst/>
          </a:prstGeom>
          <a:noFill/>
          <a:ln w="190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6" name="Line 657"/>
          <p:cNvSpPr>
            <a:spLocks noChangeShapeType="1"/>
          </p:cNvSpPr>
          <p:nvPr/>
        </p:nvSpPr>
        <p:spPr bwMode="auto">
          <a:xfrm>
            <a:off x="7394575" y="2103438"/>
            <a:ext cx="835025" cy="1744662"/>
          </a:xfrm>
          <a:prstGeom prst="line">
            <a:avLst/>
          </a:prstGeom>
          <a:noFill/>
          <a:ln w="1905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7" name="Text Box 658"/>
          <p:cNvSpPr txBox="1">
            <a:spLocks noChangeArrowheads="1"/>
          </p:cNvSpPr>
          <p:nvPr/>
        </p:nvSpPr>
        <p:spPr bwMode="auto">
          <a:xfrm>
            <a:off x="2854325" y="3240088"/>
            <a:ext cx="13716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spcBef>
                <a:spcPct val="0"/>
              </a:spcBef>
            </a:pPr>
            <a:r>
              <a:rPr lang="en-US" sz="1200" b="1"/>
              <a:t>Communication</a:t>
            </a:r>
          </a:p>
        </p:txBody>
      </p:sp>
      <p:sp>
        <p:nvSpPr>
          <p:cNvPr id="9248" name="Text Box 659"/>
          <p:cNvSpPr txBox="1">
            <a:spLocks noChangeArrowheads="1"/>
          </p:cNvSpPr>
          <p:nvPr/>
        </p:nvSpPr>
        <p:spPr bwMode="auto">
          <a:xfrm>
            <a:off x="893763" y="3240088"/>
            <a:ext cx="1143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spcBef>
                <a:spcPct val="0"/>
              </a:spcBef>
            </a:pPr>
            <a:r>
              <a:rPr lang="en-US" sz="1200" b="1"/>
              <a:t>Surveillance</a:t>
            </a:r>
          </a:p>
        </p:txBody>
      </p:sp>
      <p:sp>
        <p:nvSpPr>
          <p:cNvPr id="9249" name="Text Box 660"/>
          <p:cNvSpPr txBox="1">
            <a:spLocks noChangeArrowheads="1"/>
          </p:cNvSpPr>
          <p:nvPr/>
        </p:nvSpPr>
        <p:spPr bwMode="auto">
          <a:xfrm>
            <a:off x="7173913" y="3011488"/>
            <a:ext cx="1143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spcBef>
                <a:spcPct val="0"/>
              </a:spcBef>
            </a:pPr>
            <a:r>
              <a:rPr lang="en-US" sz="1200" b="1"/>
              <a:t>Surveillance</a:t>
            </a:r>
          </a:p>
        </p:txBody>
      </p:sp>
      <p:sp>
        <p:nvSpPr>
          <p:cNvPr id="9250" name="Text Box 661"/>
          <p:cNvSpPr txBox="1">
            <a:spLocks noChangeArrowheads="1"/>
          </p:cNvSpPr>
          <p:nvPr/>
        </p:nvSpPr>
        <p:spPr bwMode="auto">
          <a:xfrm>
            <a:off x="4745038" y="3240088"/>
            <a:ext cx="13716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spcBef>
                <a:spcPct val="0"/>
              </a:spcBef>
            </a:pPr>
            <a:r>
              <a:rPr lang="en-US" sz="1200" b="1"/>
              <a:t>Communication</a:t>
            </a:r>
          </a:p>
        </p:txBody>
      </p:sp>
      <p:sp>
        <p:nvSpPr>
          <p:cNvPr id="9251" name="Rectangle 662"/>
          <p:cNvSpPr>
            <a:spLocks noChangeArrowheads="1"/>
          </p:cNvSpPr>
          <p:nvPr/>
        </p:nvSpPr>
        <p:spPr bwMode="auto">
          <a:xfrm>
            <a:off x="769938" y="4522788"/>
            <a:ext cx="1152525" cy="461962"/>
          </a:xfrm>
          <a:prstGeom prst="rect">
            <a:avLst/>
          </a:prstGeom>
          <a:solidFill>
            <a:srgbClr val="FFFFCC"/>
          </a:solidFill>
          <a:ln w="28575">
            <a:solidFill>
              <a:srgbClr val="1D2F68"/>
            </a:solidFill>
            <a:miter lim="800000"/>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pPr>
            <a:r>
              <a:rPr kumimoji="1" lang="en-US" sz="1200" b="1"/>
              <a:t>Surveillance data</a:t>
            </a:r>
          </a:p>
        </p:txBody>
      </p:sp>
      <p:sp>
        <p:nvSpPr>
          <p:cNvPr id="9252" name="Rectangle 663"/>
          <p:cNvSpPr>
            <a:spLocks noChangeArrowheads="1"/>
          </p:cNvSpPr>
          <p:nvPr/>
        </p:nvSpPr>
        <p:spPr bwMode="auto">
          <a:xfrm>
            <a:off x="7048500" y="4522788"/>
            <a:ext cx="1152525" cy="457200"/>
          </a:xfrm>
          <a:prstGeom prst="rect">
            <a:avLst/>
          </a:prstGeom>
          <a:solidFill>
            <a:srgbClr val="FFFFCC"/>
          </a:solidFill>
          <a:ln w="28575">
            <a:solidFill>
              <a:srgbClr val="1D2F68"/>
            </a:solidFill>
            <a:miter lim="800000"/>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0"/>
              </a:spcBef>
            </a:pPr>
            <a:r>
              <a:rPr kumimoji="1" lang="en-US" sz="1200" b="1"/>
              <a:t>Surveillance data</a:t>
            </a:r>
          </a:p>
        </p:txBody>
      </p:sp>
      <p:sp>
        <p:nvSpPr>
          <p:cNvPr id="9253" name="Rectangle 664"/>
          <p:cNvSpPr>
            <a:spLocks noChangeArrowheads="1"/>
          </p:cNvSpPr>
          <p:nvPr/>
        </p:nvSpPr>
        <p:spPr bwMode="auto">
          <a:xfrm>
            <a:off x="769938" y="4522788"/>
            <a:ext cx="7431087" cy="461962"/>
          </a:xfrm>
          <a:prstGeom prst="rect">
            <a:avLst/>
          </a:prstGeom>
          <a:noFill/>
          <a:ln w="28575">
            <a:solidFill>
              <a:srgbClr val="1D2F68"/>
            </a:solidFill>
            <a:miter lim="800000"/>
            <a:headEnd/>
            <a:tailEnd type="none" w="med" len="lg"/>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4" name="Rectangle 666"/>
          <p:cNvSpPr>
            <a:spLocks noGrp="1" noChangeArrowheads="1"/>
          </p:cNvSpPr>
          <p:nvPr>
            <p:ph type="title"/>
          </p:nvPr>
        </p:nvSpPr>
        <p:spPr/>
        <p:txBody>
          <a:bodyPr/>
          <a:lstStyle/>
          <a:p>
            <a:pPr eaLnBrk="1" hangingPunct="1"/>
            <a:r>
              <a:rPr lang="en-US" smtClean="0"/>
              <a:t>CNS/ATM context</a:t>
            </a:r>
          </a:p>
        </p:txBody>
      </p:sp>
      <p:grpSp>
        <p:nvGrpSpPr>
          <p:cNvPr id="9255" name="Group 667"/>
          <p:cNvGrpSpPr>
            <a:grpSpLocks/>
          </p:cNvGrpSpPr>
          <p:nvPr/>
        </p:nvGrpSpPr>
        <p:grpSpPr bwMode="auto">
          <a:xfrm>
            <a:off x="7048500" y="4984750"/>
            <a:ext cx="1152525" cy="576263"/>
            <a:chOff x="1903" y="3232"/>
            <a:chExt cx="1584" cy="733"/>
          </a:xfrm>
        </p:grpSpPr>
        <p:sp>
          <p:nvSpPr>
            <p:cNvPr id="9281" name="Line 668"/>
            <p:cNvSpPr>
              <a:spLocks noChangeShapeType="1"/>
            </p:cNvSpPr>
            <p:nvPr/>
          </p:nvSpPr>
          <p:spPr bwMode="auto">
            <a:xfrm flipH="1">
              <a:off x="3487" y="3236"/>
              <a:ext cx="0" cy="729"/>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Line 669"/>
            <p:cNvSpPr>
              <a:spLocks noChangeShapeType="1"/>
            </p:cNvSpPr>
            <p:nvPr/>
          </p:nvSpPr>
          <p:spPr bwMode="auto">
            <a:xfrm flipH="1">
              <a:off x="1903" y="3232"/>
              <a:ext cx="1" cy="733"/>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56" name="Line 670"/>
          <p:cNvSpPr>
            <a:spLocks noChangeShapeType="1"/>
          </p:cNvSpPr>
          <p:nvPr/>
        </p:nvSpPr>
        <p:spPr bwMode="auto">
          <a:xfrm flipV="1">
            <a:off x="7048500" y="5387975"/>
            <a:ext cx="1152525" cy="0"/>
          </a:xfrm>
          <a:prstGeom prst="line">
            <a:avLst/>
          </a:prstGeom>
          <a:noFill/>
          <a:ln w="28575">
            <a:solidFill>
              <a:srgbClr val="1D2F68"/>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7" name="AutoShape 671"/>
          <p:cNvSpPr>
            <a:spLocks noChangeArrowheads="1"/>
          </p:cNvSpPr>
          <p:nvPr/>
        </p:nvSpPr>
        <p:spPr bwMode="auto">
          <a:xfrm>
            <a:off x="7392988" y="5226050"/>
            <a:ext cx="549275" cy="303213"/>
          </a:xfrm>
          <a:prstGeom prst="roundRect">
            <a:avLst>
              <a:gd name="adj" fmla="val 16667"/>
            </a:avLst>
          </a:prstGeom>
          <a:solidFill>
            <a:srgbClr val="FFFFCC"/>
          </a:solidFill>
          <a:ln w="9525">
            <a:solidFill>
              <a:srgbClr val="1D2F68"/>
            </a:solidFill>
            <a:round/>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spcBef>
                <a:spcPct val="0"/>
              </a:spcBef>
            </a:pPr>
            <a:r>
              <a:rPr lang="en-US" sz="1200" b="1">
                <a:solidFill>
                  <a:srgbClr val="1D2F68"/>
                </a:solidFill>
              </a:rPr>
              <a:t>RSP</a:t>
            </a:r>
          </a:p>
        </p:txBody>
      </p:sp>
      <p:grpSp>
        <p:nvGrpSpPr>
          <p:cNvPr id="9258" name="Group 672"/>
          <p:cNvGrpSpPr>
            <a:grpSpLocks/>
          </p:cNvGrpSpPr>
          <p:nvPr/>
        </p:nvGrpSpPr>
        <p:grpSpPr bwMode="auto">
          <a:xfrm>
            <a:off x="769938" y="4926013"/>
            <a:ext cx="1152525" cy="576262"/>
            <a:chOff x="1903" y="3232"/>
            <a:chExt cx="1584" cy="733"/>
          </a:xfrm>
        </p:grpSpPr>
        <p:sp>
          <p:nvSpPr>
            <p:cNvPr id="9279" name="Line 673"/>
            <p:cNvSpPr>
              <a:spLocks noChangeShapeType="1"/>
            </p:cNvSpPr>
            <p:nvPr/>
          </p:nvSpPr>
          <p:spPr bwMode="auto">
            <a:xfrm flipH="1">
              <a:off x="3487" y="3236"/>
              <a:ext cx="0" cy="729"/>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0" name="Line 674"/>
            <p:cNvSpPr>
              <a:spLocks noChangeShapeType="1"/>
            </p:cNvSpPr>
            <p:nvPr/>
          </p:nvSpPr>
          <p:spPr bwMode="auto">
            <a:xfrm flipH="1">
              <a:off x="1903" y="3232"/>
              <a:ext cx="1" cy="733"/>
            </a:xfrm>
            <a:prstGeom prst="line">
              <a:avLst/>
            </a:prstGeom>
            <a:noFill/>
            <a:ln w="28575">
              <a:solidFill>
                <a:srgbClr val="1D2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59" name="Line 675"/>
          <p:cNvSpPr>
            <a:spLocks noChangeShapeType="1"/>
          </p:cNvSpPr>
          <p:nvPr/>
        </p:nvSpPr>
        <p:spPr bwMode="auto">
          <a:xfrm flipV="1">
            <a:off x="769938" y="5330825"/>
            <a:ext cx="1152525" cy="0"/>
          </a:xfrm>
          <a:prstGeom prst="line">
            <a:avLst/>
          </a:prstGeom>
          <a:noFill/>
          <a:ln w="28575">
            <a:solidFill>
              <a:srgbClr val="1D2F68"/>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0" name="AutoShape 676"/>
          <p:cNvSpPr>
            <a:spLocks noChangeArrowheads="1"/>
          </p:cNvSpPr>
          <p:nvPr/>
        </p:nvSpPr>
        <p:spPr bwMode="auto">
          <a:xfrm>
            <a:off x="1055688" y="5191125"/>
            <a:ext cx="549275" cy="303213"/>
          </a:xfrm>
          <a:prstGeom prst="roundRect">
            <a:avLst>
              <a:gd name="adj" fmla="val 16667"/>
            </a:avLst>
          </a:prstGeom>
          <a:solidFill>
            <a:srgbClr val="FFFFCC"/>
          </a:solidFill>
          <a:ln w="9525">
            <a:solidFill>
              <a:srgbClr val="1D2F68"/>
            </a:solidFill>
            <a:round/>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spcBef>
                <a:spcPct val="0"/>
              </a:spcBef>
            </a:pPr>
            <a:r>
              <a:rPr lang="en-US" sz="1200" b="1">
                <a:solidFill>
                  <a:srgbClr val="1D2F68"/>
                </a:solidFill>
              </a:rPr>
              <a:t>RSP</a:t>
            </a:r>
          </a:p>
        </p:txBody>
      </p:sp>
      <p:sp>
        <p:nvSpPr>
          <p:cNvPr id="1709733" name="AutoShape 677"/>
          <p:cNvSpPr>
            <a:spLocks noChangeArrowheads="1"/>
          </p:cNvSpPr>
          <p:nvPr/>
        </p:nvSpPr>
        <p:spPr bwMode="auto">
          <a:xfrm>
            <a:off x="631825" y="2128838"/>
            <a:ext cx="231775" cy="230187"/>
          </a:xfrm>
          <a:prstGeom prst="star5">
            <a:avLst/>
          </a:prstGeom>
          <a:solidFill>
            <a:srgbClr val="1D2F68"/>
          </a:solidFill>
          <a:ln w="9525"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defRPr/>
            </a:pPr>
            <a:endParaRPr lang="en-US"/>
          </a:p>
        </p:txBody>
      </p:sp>
      <p:sp>
        <p:nvSpPr>
          <p:cNvPr id="1709734" name="AutoShape 678"/>
          <p:cNvSpPr>
            <a:spLocks noChangeArrowheads="1"/>
          </p:cNvSpPr>
          <p:nvPr/>
        </p:nvSpPr>
        <p:spPr bwMode="auto">
          <a:xfrm>
            <a:off x="6932613" y="1435100"/>
            <a:ext cx="231775" cy="230188"/>
          </a:xfrm>
          <a:prstGeom prst="star5">
            <a:avLst/>
          </a:prstGeom>
          <a:solidFill>
            <a:srgbClr val="1D2F68"/>
          </a:solidFill>
          <a:ln w="9525"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defRPr/>
            </a:pPr>
            <a:endParaRPr lang="en-US"/>
          </a:p>
        </p:txBody>
      </p:sp>
      <p:sp>
        <p:nvSpPr>
          <p:cNvPr id="9263" name="Text Box 679"/>
          <p:cNvSpPr txBox="1">
            <a:spLocks noChangeArrowheads="1"/>
          </p:cNvSpPr>
          <p:nvPr/>
        </p:nvSpPr>
        <p:spPr bwMode="auto">
          <a:xfrm>
            <a:off x="539750" y="974725"/>
            <a:ext cx="49752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eaLnBrk="1" hangingPunct="1"/>
            <a:r>
              <a:rPr lang="en-US" b="1">
                <a:solidFill>
                  <a:srgbClr val="990000"/>
                </a:solidFill>
                <a:latin typeface="Lucida Handwriting" pitchFamily="66" charset="0"/>
              </a:rPr>
              <a:t>Reduced separation minima</a:t>
            </a:r>
          </a:p>
        </p:txBody>
      </p:sp>
      <p:grpSp>
        <p:nvGrpSpPr>
          <p:cNvPr id="9264" name="Group 1"/>
          <p:cNvGrpSpPr>
            <a:grpSpLocks/>
          </p:cNvGrpSpPr>
          <p:nvPr/>
        </p:nvGrpSpPr>
        <p:grpSpPr bwMode="auto">
          <a:xfrm>
            <a:off x="6127750" y="203200"/>
            <a:ext cx="2763838" cy="998538"/>
            <a:chOff x="6127750" y="203200"/>
            <a:chExt cx="2763838" cy="998538"/>
          </a:xfrm>
        </p:grpSpPr>
        <p:sp>
          <p:nvSpPr>
            <p:cNvPr id="9271" name="Text Box 680"/>
            <p:cNvSpPr txBox="1">
              <a:spLocks noChangeArrowheads="1"/>
            </p:cNvSpPr>
            <p:nvPr/>
          </p:nvSpPr>
          <p:spPr bwMode="auto">
            <a:xfrm>
              <a:off x="7167563" y="488950"/>
              <a:ext cx="5508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2000" b="1">
                  <a:solidFill>
                    <a:srgbClr val="1D2F68"/>
                  </a:solidFill>
                </a:rPr>
                <a:t>ATM</a:t>
              </a:r>
            </a:p>
          </p:txBody>
        </p:sp>
        <p:sp>
          <p:nvSpPr>
            <p:cNvPr id="9272" name="AutoShape 681"/>
            <p:cNvSpPr>
              <a:spLocks noChangeArrowheads="1"/>
            </p:cNvSpPr>
            <p:nvPr/>
          </p:nvSpPr>
          <p:spPr bwMode="auto">
            <a:xfrm>
              <a:off x="6127750" y="606425"/>
              <a:ext cx="619125" cy="338138"/>
            </a:xfrm>
            <a:prstGeom prst="wedgeRoundRectCallout">
              <a:avLst>
                <a:gd name="adj1" fmla="val 64361"/>
                <a:gd name="adj2" fmla="val -78639"/>
                <a:gd name="adj3" fmla="val 16667"/>
              </a:avLst>
            </a:prstGeom>
            <a:solidFill>
              <a:srgbClr val="CCFF99"/>
            </a:solidFill>
            <a:ln w="9525"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sz="2000" b="1">
                  <a:solidFill>
                    <a:srgbClr val="1D2F68"/>
                  </a:solidFill>
                </a:rPr>
                <a:t>RCP</a:t>
              </a:r>
            </a:p>
          </p:txBody>
        </p:sp>
        <p:sp>
          <p:nvSpPr>
            <p:cNvPr id="9273" name="AutoShape 682"/>
            <p:cNvSpPr>
              <a:spLocks noChangeArrowheads="1"/>
            </p:cNvSpPr>
            <p:nvPr/>
          </p:nvSpPr>
          <p:spPr bwMode="auto">
            <a:xfrm>
              <a:off x="8256588" y="203200"/>
              <a:ext cx="635000" cy="341313"/>
            </a:xfrm>
            <a:prstGeom prst="wedgeRoundRectCallout">
              <a:avLst>
                <a:gd name="adj1" fmla="val -84500"/>
                <a:gd name="adj2" fmla="val 16977"/>
                <a:gd name="adj3" fmla="val 16667"/>
              </a:avLst>
            </a:prstGeom>
            <a:solidFill>
              <a:srgbClr val="1D2F68"/>
            </a:solidFill>
            <a:ln w="12700"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sz="2000" b="1">
                  <a:solidFill>
                    <a:schemeClr val="bg1"/>
                  </a:solidFill>
                </a:rPr>
                <a:t>RNP</a:t>
              </a:r>
            </a:p>
          </p:txBody>
        </p:sp>
        <p:sp>
          <p:nvSpPr>
            <p:cNvPr id="9274" name="AutoShape 683"/>
            <p:cNvSpPr>
              <a:spLocks noChangeArrowheads="1"/>
            </p:cNvSpPr>
            <p:nvPr/>
          </p:nvSpPr>
          <p:spPr bwMode="auto">
            <a:xfrm>
              <a:off x="7912100" y="752475"/>
              <a:ext cx="635000" cy="341313"/>
            </a:xfrm>
            <a:prstGeom prst="wedgeRoundRectCallout">
              <a:avLst>
                <a:gd name="adj1" fmla="val -94250"/>
                <a:gd name="adj2" fmla="val 43486"/>
                <a:gd name="adj3" fmla="val 16667"/>
              </a:avLst>
            </a:prstGeom>
            <a:solidFill>
              <a:srgbClr val="FFFFCC"/>
            </a:solidFill>
            <a:ln w="12700"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r>
                <a:rPr lang="en-US" sz="2000" b="1">
                  <a:solidFill>
                    <a:srgbClr val="1D2F68"/>
                  </a:solidFill>
                </a:rPr>
                <a:t>RSP</a:t>
              </a:r>
            </a:p>
          </p:txBody>
        </p:sp>
        <p:sp>
          <p:nvSpPr>
            <p:cNvPr id="9275" name="AutoShape 684"/>
            <p:cNvSpPr>
              <a:spLocks noChangeAspect="1" noChangeArrowheads="1"/>
            </p:cNvSpPr>
            <p:nvPr/>
          </p:nvSpPr>
          <p:spPr bwMode="auto">
            <a:xfrm>
              <a:off x="7050088" y="231775"/>
              <a:ext cx="785812" cy="820738"/>
            </a:xfrm>
            <a:custGeom>
              <a:avLst/>
              <a:gdLst>
                <a:gd name="T0" fmla="*/ 392906 w 21600"/>
                <a:gd name="T1" fmla="*/ 0 h 21600"/>
                <a:gd name="T2" fmla="*/ 115071 w 21600"/>
                <a:gd name="T3" fmla="*/ 120185 h 21600"/>
                <a:gd name="T4" fmla="*/ 0 w 21600"/>
                <a:gd name="T5" fmla="*/ 410369 h 21600"/>
                <a:gd name="T6" fmla="*/ 115071 w 21600"/>
                <a:gd name="T7" fmla="*/ 700553 h 21600"/>
                <a:gd name="T8" fmla="*/ 392906 w 21600"/>
                <a:gd name="T9" fmla="*/ 820738 h 21600"/>
                <a:gd name="T10" fmla="*/ 670741 w 21600"/>
                <a:gd name="T11" fmla="*/ 700553 h 21600"/>
                <a:gd name="T12" fmla="*/ 785812 w 21600"/>
                <a:gd name="T13" fmla="*/ 410369 h 21600"/>
                <a:gd name="T14" fmla="*/ 670741 w 21600"/>
                <a:gd name="T15" fmla="*/ 12018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564" y="10800"/>
                  </a:moveTo>
                  <a:cubicBezTo>
                    <a:pt x="1564" y="15901"/>
                    <a:pt x="5699" y="20036"/>
                    <a:pt x="10800" y="20036"/>
                  </a:cubicBezTo>
                  <a:cubicBezTo>
                    <a:pt x="15901" y="20036"/>
                    <a:pt x="20036" y="15901"/>
                    <a:pt x="20036" y="10800"/>
                  </a:cubicBezTo>
                  <a:cubicBezTo>
                    <a:pt x="20036" y="5699"/>
                    <a:pt x="15901" y="1564"/>
                    <a:pt x="10800" y="1564"/>
                  </a:cubicBezTo>
                  <a:cubicBezTo>
                    <a:pt x="5699" y="1564"/>
                    <a:pt x="1564" y="5699"/>
                    <a:pt x="1564" y="10800"/>
                  </a:cubicBezTo>
                  <a:close/>
                </a:path>
              </a:pathLst>
            </a:custGeom>
            <a:solidFill>
              <a:srgbClr val="1D2F68"/>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9276" name="Oval 685"/>
            <p:cNvSpPr>
              <a:spLocks noChangeAspect="1" noChangeArrowheads="1"/>
            </p:cNvSpPr>
            <p:nvPr/>
          </p:nvSpPr>
          <p:spPr bwMode="auto">
            <a:xfrm>
              <a:off x="7280275" y="836613"/>
              <a:ext cx="365125" cy="365125"/>
            </a:xfrm>
            <a:prstGeom prst="ellipse">
              <a:avLst/>
            </a:prstGeom>
            <a:solidFill>
              <a:srgbClr val="FFFFCC"/>
            </a:solidFill>
            <a:ln w="9525" algn="ctr">
              <a:solidFill>
                <a:srgbClr val="1D2F6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r>
                <a:rPr lang="en-US" sz="2000" b="1">
                  <a:solidFill>
                    <a:srgbClr val="1D2F68"/>
                  </a:solidFill>
                </a:rPr>
                <a:t>S</a:t>
              </a:r>
            </a:p>
          </p:txBody>
        </p:sp>
        <p:sp>
          <p:nvSpPr>
            <p:cNvPr id="9277" name="Oval 686"/>
            <p:cNvSpPr>
              <a:spLocks noChangeAspect="1" noChangeArrowheads="1"/>
            </p:cNvSpPr>
            <p:nvPr/>
          </p:nvSpPr>
          <p:spPr bwMode="auto">
            <a:xfrm>
              <a:off x="7681913" y="260350"/>
              <a:ext cx="365125" cy="365125"/>
            </a:xfrm>
            <a:prstGeom prst="ellipse">
              <a:avLst/>
            </a:prstGeom>
            <a:solidFill>
              <a:srgbClr val="1D2F68"/>
            </a:solidFill>
            <a:ln w="9525" algn="ctr">
              <a:solidFill>
                <a:srgbClr val="1D2F6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r>
                <a:rPr lang="en-US" sz="2000" b="1">
                  <a:solidFill>
                    <a:schemeClr val="bg1"/>
                  </a:solidFill>
                </a:rPr>
                <a:t>N</a:t>
              </a:r>
            </a:p>
          </p:txBody>
        </p:sp>
        <p:sp>
          <p:nvSpPr>
            <p:cNvPr id="9278" name="Oval 687"/>
            <p:cNvSpPr>
              <a:spLocks noChangeAspect="1" noChangeArrowheads="1"/>
            </p:cNvSpPr>
            <p:nvPr/>
          </p:nvSpPr>
          <p:spPr bwMode="auto">
            <a:xfrm>
              <a:off x="6818313" y="260350"/>
              <a:ext cx="365125" cy="365125"/>
            </a:xfrm>
            <a:prstGeom prst="ellipse">
              <a:avLst/>
            </a:prstGeom>
            <a:solidFill>
              <a:srgbClr val="CCFF99"/>
            </a:solidFill>
            <a:ln w="9525" algn="ctr">
              <a:solidFill>
                <a:srgbClr val="1D2F6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r>
                <a:rPr lang="en-US" sz="2000" b="1">
                  <a:solidFill>
                    <a:srgbClr val="1D2F68"/>
                  </a:solidFill>
                </a:rPr>
                <a:t>C</a:t>
              </a:r>
            </a:p>
          </p:txBody>
        </p:sp>
      </p:grpSp>
      <p:sp>
        <p:nvSpPr>
          <p:cNvPr id="9265" name="AutoShape 688"/>
          <p:cNvSpPr>
            <a:spLocks noChangeArrowheads="1"/>
          </p:cNvSpPr>
          <p:nvPr/>
        </p:nvSpPr>
        <p:spPr bwMode="auto">
          <a:xfrm>
            <a:off x="1779588" y="1768475"/>
            <a:ext cx="549275" cy="303213"/>
          </a:xfrm>
          <a:prstGeom prst="roundRect">
            <a:avLst>
              <a:gd name="adj" fmla="val 16667"/>
            </a:avLst>
          </a:prstGeom>
          <a:solidFill>
            <a:srgbClr val="1D2F68"/>
          </a:solidFill>
          <a:ln w="9525">
            <a:solidFill>
              <a:srgbClr val="1D2F68"/>
            </a:solidFill>
            <a:round/>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spcBef>
                <a:spcPct val="0"/>
              </a:spcBef>
            </a:pPr>
            <a:r>
              <a:rPr lang="en-US" sz="1200" b="1">
                <a:solidFill>
                  <a:schemeClr val="bg1"/>
                </a:solidFill>
              </a:rPr>
              <a:t>RNP</a:t>
            </a:r>
          </a:p>
        </p:txBody>
      </p:sp>
      <p:sp>
        <p:nvSpPr>
          <p:cNvPr id="9266" name="Rectangle 689"/>
          <p:cNvSpPr>
            <a:spLocks noChangeArrowheads="1"/>
          </p:cNvSpPr>
          <p:nvPr/>
        </p:nvSpPr>
        <p:spPr bwMode="auto">
          <a:xfrm>
            <a:off x="5091113" y="5330825"/>
            <a:ext cx="230187" cy="11430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9267" name="Line 653"/>
          <p:cNvSpPr>
            <a:spLocks noChangeShapeType="1"/>
          </p:cNvSpPr>
          <p:nvPr/>
        </p:nvSpPr>
        <p:spPr bwMode="auto">
          <a:xfrm flipV="1">
            <a:off x="3362325" y="5387975"/>
            <a:ext cx="2246313" cy="0"/>
          </a:xfrm>
          <a:prstGeom prst="line">
            <a:avLst/>
          </a:prstGeom>
          <a:noFill/>
          <a:ln w="28575">
            <a:solidFill>
              <a:srgbClr val="1D2F68"/>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8" name="AutoShape 665"/>
          <p:cNvSpPr>
            <a:spLocks noChangeArrowheads="1"/>
          </p:cNvSpPr>
          <p:nvPr/>
        </p:nvSpPr>
        <p:spPr bwMode="auto">
          <a:xfrm>
            <a:off x="4167188" y="5229225"/>
            <a:ext cx="549275" cy="303213"/>
          </a:xfrm>
          <a:prstGeom prst="roundRect">
            <a:avLst>
              <a:gd name="adj" fmla="val 16667"/>
            </a:avLst>
          </a:prstGeom>
          <a:solidFill>
            <a:srgbClr val="CCFF99"/>
          </a:solidFill>
          <a:ln w="9525">
            <a:solidFill>
              <a:srgbClr val="1D2F68"/>
            </a:solidFill>
            <a:round/>
            <a:headEnd/>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spcBef>
                <a:spcPct val="0"/>
              </a:spcBef>
            </a:pPr>
            <a:r>
              <a:rPr lang="en-US" sz="1200" b="1">
                <a:solidFill>
                  <a:srgbClr val="1D2F68"/>
                </a:solidFill>
              </a:rPr>
              <a:t>RCP</a:t>
            </a:r>
          </a:p>
        </p:txBody>
      </p:sp>
      <p:sp>
        <p:nvSpPr>
          <p:cNvPr id="9269" name="Text Box 690"/>
          <p:cNvSpPr txBox="1">
            <a:spLocks noChangeArrowheads="1"/>
          </p:cNvSpPr>
          <p:nvPr/>
        </p:nvSpPr>
        <p:spPr bwMode="auto">
          <a:xfrm>
            <a:off x="712788" y="5561013"/>
            <a:ext cx="11430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r">
              <a:spcBef>
                <a:spcPct val="0"/>
              </a:spcBef>
            </a:pPr>
            <a:r>
              <a:rPr lang="en-US" sz="1200" b="1"/>
              <a:t>Conflict detectection</a:t>
            </a:r>
          </a:p>
        </p:txBody>
      </p:sp>
      <p:sp>
        <p:nvSpPr>
          <p:cNvPr id="9270" name="Text Box 691"/>
          <p:cNvSpPr txBox="1">
            <a:spLocks noChangeArrowheads="1"/>
          </p:cNvSpPr>
          <p:nvPr/>
        </p:nvSpPr>
        <p:spPr bwMode="auto">
          <a:xfrm>
            <a:off x="5272088" y="5561013"/>
            <a:ext cx="1373187"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algn="l">
              <a:spcBef>
                <a:spcPct val="0"/>
              </a:spcBef>
            </a:pPr>
            <a:r>
              <a:rPr lang="en-US" sz="1200" b="1"/>
              <a:t>Aircraft is safely displaced</a:t>
            </a:r>
          </a:p>
        </p:txBody>
      </p:sp>
    </p:spTree>
  </p:cSld>
  <p:clrMapOvr>
    <a:masterClrMapping/>
  </p:clrMapOvr>
  <p:transition spd="med">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0082" name="Group 2"/>
          <p:cNvGraphicFramePr>
            <a:graphicFrameLocks noGrp="1"/>
          </p:cNvGraphicFramePr>
          <p:nvPr>
            <p:ph idx="1"/>
          </p:nvPr>
        </p:nvGraphicFramePr>
        <p:xfrm>
          <a:off x="495300" y="2622550"/>
          <a:ext cx="8047038" cy="4206871"/>
        </p:xfrm>
        <a:graphic>
          <a:graphicData uri="http://schemas.openxmlformats.org/drawingml/2006/table">
            <a:tbl>
              <a:tblPr/>
              <a:tblGrid>
                <a:gridCol w="544513"/>
                <a:gridCol w="990600"/>
                <a:gridCol w="693737"/>
                <a:gridCol w="652463"/>
                <a:gridCol w="677862"/>
                <a:gridCol w="873125"/>
                <a:gridCol w="679450"/>
                <a:gridCol w="706438"/>
                <a:gridCol w="706437"/>
                <a:gridCol w="977900"/>
                <a:gridCol w="544513"/>
              </a:tblGrid>
              <a:tr h="274361">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gridSpan="9">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RCP specification (communication transaction time)</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RCP</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gridSpan="9">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240</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RCP</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r>
              <a:tr h="1005992">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Controller composes and sends message</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Operational Performance (Monitored)</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Controller receives indication and confirms response</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Communication transaction time</a:t>
                      </a: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99.9%</a:t>
                      </a: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Part of 30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210</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Part of 30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ET</a:t>
                      </a: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95%</a:t>
                      </a: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Part of 30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180</a:t>
                      </a:r>
                      <a:endParaRPr kumimoji="0" lang="en-US" sz="12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Part of 30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TT</a:t>
                      </a: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RCTP (Ground to Air)</a:t>
                      </a:r>
                      <a:endParaRPr kumimoji="0" lang="en-US" sz="1200" b="0" i="0" u="none" strike="noStrike" cap="none" normalizeH="0" baseline="-25000" smtClean="0">
                        <a:ln>
                          <a:noFill/>
                        </a:ln>
                        <a:solidFill>
                          <a:schemeClr val="tx1"/>
                        </a:solidFill>
                        <a:effectLst/>
                        <a:latin typeface="Arial" pitchFamily="34" charset="0"/>
                        <a:ea typeface="Arial Unicode MS" pitchFamily="34" charset="-128"/>
                        <a:cs typeface="Arial Unicode MS" pitchFamily="34" charset="-128"/>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PORT</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RCTP (Air to Ground)</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CCFF99"/>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99.9%</a:t>
                      </a: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P(150)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60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P(150)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99.9%</a:t>
                      </a: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95%</a:t>
                      </a: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B2B2B2"/>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P(120)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60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P(120)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95%</a:t>
                      </a: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chemeClr val="bg1"/>
                    </a:solidFill>
                  </a:tcPr>
                </a:tc>
              </a:tr>
              <a:tr h="457269">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ATSU system</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CSP</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Aircraft system</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Aircraft system</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CSP</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ATSU system</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99.9%</a:t>
                      </a: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P(15)</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P(120)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P(15)</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P(15)</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P(120)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P(15)</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99.9%</a:t>
                      </a: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chemeClr val="bg1"/>
                    </a:solidFill>
                  </a:tcPr>
                </a:tc>
              </a:tr>
              <a:tr h="27436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95%</a:t>
                      </a:r>
                    </a:p>
                  </a:txBody>
                  <a:tcPr marL="45720" marR="45720" marT="45727" marB="45727"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P(100)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P(100)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P(10)</a:t>
                      </a:r>
                      <a:endPar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marL="45720" marR="45720" marT="45727" marB="45727"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95%</a:t>
                      </a:r>
                    </a:p>
                  </a:txBody>
                  <a:tcPr marL="45720" marR="45720" marT="45727" marB="45727"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chemeClr val="bg1"/>
                    </a:solidFill>
                  </a:tcPr>
                </a:tc>
              </a:tr>
            </a:tbl>
          </a:graphicData>
        </a:graphic>
      </p:graphicFrame>
      <p:sp>
        <p:nvSpPr>
          <p:cNvPr id="11372" name="Rectangle 112"/>
          <p:cNvSpPr>
            <a:spLocks noGrp="1" noChangeArrowheads="1"/>
          </p:cNvSpPr>
          <p:nvPr>
            <p:ph type="title"/>
          </p:nvPr>
        </p:nvSpPr>
        <p:spPr>
          <a:xfrm>
            <a:off x="495300" y="223838"/>
            <a:ext cx="8339138" cy="847725"/>
          </a:xfrm>
        </p:spPr>
        <p:txBody>
          <a:bodyPr/>
          <a:lstStyle/>
          <a:p>
            <a:pPr eaLnBrk="1" hangingPunct="1"/>
            <a:r>
              <a:rPr lang="en-US" smtClean="0"/>
              <a:t>RCP communication transaction time</a:t>
            </a:r>
          </a:p>
        </p:txBody>
      </p:sp>
      <p:sp>
        <p:nvSpPr>
          <p:cNvPr id="11373" name="AutoShape 113"/>
          <p:cNvSpPr>
            <a:spLocks noChangeArrowheads="1"/>
          </p:cNvSpPr>
          <p:nvPr/>
        </p:nvSpPr>
        <p:spPr bwMode="auto">
          <a:xfrm>
            <a:off x="6069013" y="3543300"/>
            <a:ext cx="865187" cy="287338"/>
          </a:xfrm>
          <a:prstGeom prst="rightArrow">
            <a:avLst>
              <a:gd name="adj1" fmla="val 50000"/>
              <a:gd name="adj2" fmla="val 75276"/>
            </a:avLst>
          </a:prstGeom>
          <a:solidFill>
            <a:srgbClr val="CC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374" name="AutoShape 114"/>
          <p:cNvSpPr>
            <a:spLocks noChangeArrowheads="1"/>
          </p:cNvSpPr>
          <p:nvPr/>
        </p:nvSpPr>
        <p:spPr bwMode="auto">
          <a:xfrm flipH="1">
            <a:off x="2095500" y="3544888"/>
            <a:ext cx="944563" cy="287337"/>
          </a:xfrm>
          <a:prstGeom prst="rightArrow">
            <a:avLst>
              <a:gd name="adj1" fmla="val 50000"/>
              <a:gd name="adj2" fmla="val 82183"/>
            </a:avLst>
          </a:prstGeom>
          <a:solidFill>
            <a:srgbClr val="CC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11375" name="Group 115"/>
          <p:cNvGrpSpPr>
            <a:grpSpLocks/>
          </p:cNvGrpSpPr>
          <p:nvPr/>
        </p:nvGrpSpPr>
        <p:grpSpPr bwMode="auto">
          <a:xfrm>
            <a:off x="654050" y="1976438"/>
            <a:ext cx="1338263" cy="415925"/>
            <a:chOff x="1530" y="1766"/>
            <a:chExt cx="779" cy="240"/>
          </a:xfrm>
        </p:grpSpPr>
        <p:grpSp>
          <p:nvGrpSpPr>
            <p:cNvPr id="11626" name="Group 116"/>
            <p:cNvGrpSpPr>
              <a:grpSpLocks/>
            </p:cNvGrpSpPr>
            <p:nvPr/>
          </p:nvGrpSpPr>
          <p:grpSpPr bwMode="auto">
            <a:xfrm>
              <a:off x="1530" y="1906"/>
              <a:ext cx="64" cy="28"/>
              <a:chOff x="1530" y="1906"/>
              <a:chExt cx="64" cy="28"/>
            </a:xfrm>
          </p:grpSpPr>
          <p:sp>
            <p:nvSpPr>
              <p:cNvPr id="11693" name="Line 117"/>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94" name="Freeform 118"/>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95" name="Freeform 119"/>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96" name="Line 120"/>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97" name="Line 121"/>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98" name="Line 122"/>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99" name="Line 123"/>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627" name="Group 124"/>
            <p:cNvGrpSpPr>
              <a:grpSpLocks/>
            </p:cNvGrpSpPr>
            <p:nvPr/>
          </p:nvGrpSpPr>
          <p:grpSpPr bwMode="auto">
            <a:xfrm>
              <a:off x="1530" y="1915"/>
              <a:ext cx="779" cy="91"/>
              <a:chOff x="1530" y="1915"/>
              <a:chExt cx="779" cy="91"/>
            </a:xfrm>
          </p:grpSpPr>
          <p:sp>
            <p:nvSpPr>
              <p:cNvPr id="11690" name="Freeform 125"/>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91" name="Freeform 126"/>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92" name="Freeform 127"/>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628" name="Group 128"/>
            <p:cNvGrpSpPr>
              <a:grpSpLocks/>
            </p:cNvGrpSpPr>
            <p:nvPr/>
          </p:nvGrpSpPr>
          <p:grpSpPr bwMode="auto">
            <a:xfrm>
              <a:off x="1742" y="1912"/>
              <a:ext cx="566" cy="55"/>
              <a:chOff x="1742" y="1912"/>
              <a:chExt cx="566" cy="55"/>
            </a:xfrm>
          </p:grpSpPr>
          <p:sp>
            <p:nvSpPr>
              <p:cNvPr id="11684" name="Freeform 129"/>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5" name="Freeform 130"/>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6" name="Freeform 131"/>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7" name="Freeform 132"/>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8" name="Freeform 133"/>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9" name="Freeform 134"/>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629" name="Group 135"/>
            <p:cNvGrpSpPr>
              <a:grpSpLocks/>
            </p:cNvGrpSpPr>
            <p:nvPr/>
          </p:nvGrpSpPr>
          <p:grpSpPr bwMode="auto">
            <a:xfrm>
              <a:off x="1576" y="1766"/>
              <a:ext cx="681" cy="180"/>
              <a:chOff x="1576" y="1766"/>
              <a:chExt cx="681" cy="180"/>
            </a:xfrm>
          </p:grpSpPr>
          <p:grpSp>
            <p:nvGrpSpPr>
              <p:cNvPr id="11630" name="Group 136"/>
              <p:cNvGrpSpPr>
                <a:grpSpLocks/>
              </p:cNvGrpSpPr>
              <p:nvPr/>
            </p:nvGrpSpPr>
            <p:grpSpPr bwMode="auto">
              <a:xfrm>
                <a:off x="1576" y="1766"/>
                <a:ext cx="681" cy="175"/>
                <a:chOff x="1576" y="1766"/>
                <a:chExt cx="681" cy="175"/>
              </a:xfrm>
            </p:grpSpPr>
            <p:sp>
              <p:nvSpPr>
                <p:cNvPr id="11682" name="Freeform 137"/>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3" name="Freeform 138"/>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631" name="Freeform 139"/>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32" name="Freeform 140"/>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633" name="Group 141"/>
              <p:cNvGrpSpPr>
                <a:grpSpLocks/>
              </p:cNvGrpSpPr>
              <p:nvPr/>
            </p:nvGrpSpPr>
            <p:grpSpPr bwMode="auto">
              <a:xfrm>
                <a:off x="1578" y="1846"/>
                <a:ext cx="133" cy="93"/>
                <a:chOff x="1578" y="1846"/>
                <a:chExt cx="133" cy="93"/>
              </a:xfrm>
            </p:grpSpPr>
            <p:sp>
              <p:nvSpPr>
                <p:cNvPr id="11665" name="Freeform 142"/>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6" name="Freeform 143"/>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7" name="Freeform 144"/>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8" name="Freeform 145"/>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9" name="Freeform 146"/>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0" name="Freeform 147"/>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1" name="Freeform 148"/>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2" name="Freeform 149"/>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3" name="Freeform 150"/>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4" name="Freeform 151"/>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5" name="Freeform 152"/>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6" name="Freeform 153"/>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7" name="Freeform 154"/>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8" name="Freeform 155"/>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79" name="Freeform 156"/>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0" name="Freeform 157"/>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81" name="Line 158"/>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634" name="Freeform 159"/>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635" name="Group 160"/>
              <p:cNvGrpSpPr>
                <a:grpSpLocks/>
              </p:cNvGrpSpPr>
              <p:nvPr/>
            </p:nvGrpSpPr>
            <p:grpSpPr bwMode="auto">
              <a:xfrm>
                <a:off x="1794" y="1839"/>
                <a:ext cx="459" cy="99"/>
                <a:chOff x="1794" y="1839"/>
                <a:chExt cx="459" cy="99"/>
              </a:xfrm>
            </p:grpSpPr>
            <p:sp>
              <p:nvSpPr>
                <p:cNvPr id="11641" name="Freeform 161"/>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2" name="Freeform 162"/>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3" name="Freeform 163"/>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4" name="Freeform 164"/>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5" name="Freeform 165"/>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6" name="Freeform 166"/>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7" name="Freeform 167"/>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8" name="Freeform 168"/>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9" name="Freeform 169"/>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650" name="Group 170"/>
                <p:cNvGrpSpPr>
                  <a:grpSpLocks/>
                </p:cNvGrpSpPr>
                <p:nvPr/>
              </p:nvGrpSpPr>
              <p:grpSpPr bwMode="auto">
                <a:xfrm>
                  <a:off x="2016" y="1839"/>
                  <a:ext cx="141" cy="95"/>
                  <a:chOff x="2016" y="1839"/>
                  <a:chExt cx="141" cy="95"/>
                </a:xfrm>
              </p:grpSpPr>
              <p:sp>
                <p:nvSpPr>
                  <p:cNvPr id="11651" name="Freeform 171"/>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2" name="Freeform 172"/>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3" name="Freeform 173"/>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4" name="Freeform 174"/>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5" name="Freeform 175"/>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6" name="Freeform 176"/>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7" name="Freeform 177"/>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8" name="Freeform 178"/>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59" name="Freeform 179"/>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0" name="Freeform 180"/>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1" name="Freeform 181"/>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2" name="Freeform 182"/>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3" name="Freeform 183"/>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64" name="Freeform 184"/>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1636" name="Group 185"/>
              <p:cNvGrpSpPr>
                <a:grpSpLocks/>
              </p:cNvGrpSpPr>
              <p:nvPr/>
            </p:nvGrpSpPr>
            <p:grpSpPr bwMode="auto">
              <a:xfrm>
                <a:off x="1716" y="1793"/>
                <a:ext cx="209" cy="153"/>
                <a:chOff x="1716" y="1793"/>
                <a:chExt cx="209" cy="153"/>
              </a:xfrm>
            </p:grpSpPr>
            <p:sp>
              <p:nvSpPr>
                <p:cNvPr id="11637" name="Freeform 186"/>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38" name="Freeform 187"/>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39" name="Freeform 188"/>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40" name="Freeform 189"/>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1376" name="Group 190"/>
          <p:cNvGrpSpPr>
            <a:grpSpLocks/>
          </p:cNvGrpSpPr>
          <p:nvPr/>
        </p:nvGrpSpPr>
        <p:grpSpPr bwMode="auto">
          <a:xfrm>
            <a:off x="6877050" y="1976438"/>
            <a:ext cx="1338263" cy="415925"/>
            <a:chOff x="1530" y="1766"/>
            <a:chExt cx="779" cy="240"/>
          </a:xfrm>
        </p:grpSpPr>
        <p:grpSp>
          <p:nvGrpSpPr>
            <p:cNvPr id="11552" name="Group 191"/>
            <p:cNvGrpSpPr>
              <a:grpSpLocks/>
            </p:cNvGrpSpPr>
            <p:nvPr/>
          </p:nvGrpSpPr>
          <p:grpSpPr bwMode="auto">
            <a:xfrm>
              <a:off x="1530" y="1906"/>
              <a:ext cx="64" cy="28"/>
              <a:chOff x="1530" y="1906"/>
              <a:chExt cx="64" cy="28"/>
            </a:xfrm>
          </p:grpSpPr>
          <p:sp>
            <p:nvSpPr>
              <p:cNvPr id="11619" name="Line 192"/>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20" name="Freeform 193"/>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21" name="Freeform 194"/>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622" name="Line 195"/>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23" name="Line 196"/>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24" name="Line 197"/>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625" name="Line 198"/>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553" name="Group 199"/>
            <p:cNvGrpSpPr>
              <a:grpSpLocks/>
            </p:cNvGrpSpPr>
            <p:nvPr/>
          </p:nvGrpSpPr>
          <p:grpSpPr bwMode="auto">
            <a:xfrm>
              <a:off x="1530" y="1915"/>
              <a:ext cx="779" cy="91"/>
              <a:chOff x="1530" y="1915"/>
              <a:chExt cx="779" cy="91"/>
            </a:xfrm>
          </p:grpSpPr>
          <p:sp>
            <p:nvSpPr>
              <p:cNvPr id="11616" name="Freeform 200"/>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7" name="Freeform 201"/>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8" name="Freeform 202"/>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554" name="Group 203"/>
            <p:cNvGrpSpPr>
              <a:grpSpLocks/>
            </p:cNvGrpSpPr>
            <p:nvPr/>
          </p:nvGrpSpPr>
          <p:grpSpPr bwMode="auto">
            <a:xfrm>
              <a:off x="1742" y="1912"/>
              <a:ext cx="566" cy="55"/>
              <a:chOff x="1742" y="1912"/>
              <a:chExt cx="566" cy="55"/>
            </a:xfrm>
          </p:grpSpPr>
          <p:sp>
            <p:nvSpPr>
              <p:cNvPr id="11610" name="Freeform 204"/>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1" name="Freeform 205"/>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2" name="Freeform 206"/>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3" name="Freeform 207"/>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4" name="Freeform 208"/>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15" name="Freeform 209"/>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1555" name="Group 210"/>
            <p:cNvGrpSpPr>
              <a:grpSpLocks/>
            </p:cNvGrpSpPr>
            <p:nvPr/>
          </p:nvGrpSpPr>
          <p:grpSpPr bwMode="auto">
            <a:xfrm>
              <a:off x="1576" y="1766"/>
              <a:ext cx="681" cy="180"/>
              <a:chOff x="1576" y="1766"/>
              <a:chExt cx="681" cy="180"/>
            </a:xfrm>
          </p:grpSpPr>
          <p:grpSp>
            <p:nvGrpSpPr>
              <p:cNvPr id="11556" name="Group 211"/>
              <p:cNvGrpSpPr>
                <a:grpSpLocks/>
              </p:cNvGrpSpPr>
              <p:nvPr/>
            </p:nvGrpSpPr>
            <p:grpSpPr bwMode="auto">
              <a:xfrm>
                <a:off x="1576" y="1766"/>
                <a:ext cx="681" cy="175"/>
                <a:chOff x="1576" y="1766"/>
                <a:chExt cx="681" cy="175"/>
              </a:xfrm>
            </p:grpSpPr>
            <p:sp>
              <p:nvSpPr>
                <p:cNvPr id="11608" name="Freeform 212"/>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9" name="Freeform 213"/>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557" name="Freeform 214"/>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58" name="Freeform 215"/>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559" name="Group 216"/>
              <p:cNvGrpSpPr>
                <a:grpSpLocks/>
              </p:cNvGrpSpPr>
              <p:nvPr/>
            </p:nvGrpSpPr>
            <p:grpSpPr bwMode="auto">
              <a:xfrm>
                <a:off x="1578" y="1846"/>
                <a:ext cx="133" cy="93"/>
                <a:chOff x="1578" y="1846"/>
                <a:chExt cx="133" cy="93"/>
              </a:xfrm>
            </p:grpSpPr>
            <p:sp>
              <p:nvSpPr>
                <p:cNvPr id="11591" name="Freeform 217"/>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2" name="Freeform 218"/>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3" name="Freeform 219"/>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4" name="Freeform 220"/>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5" name="Freeform 221"/>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6" name="Freeform 222"/>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7" name="Freeform 223"/>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8" name="Freeform 224"/>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9" name="Freeform 225"/>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0" name="Freeform 226"/>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1" name="Freeform 227"/>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2" name="Freeform 228"/>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3" name="Freeform 229"/>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4" name="Freeform 230"/>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5" name="Freeform 231"/>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6" name="Freeform 232"/>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07" name="Line 233"/>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560" name="Freeform 234"/>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561" name="Group 235"/>
              <p:cNvGrpSpPr>
                <a:grpSpLocks/>
              </p:cNvGrpSpPr>
              <p:nvPr/>
            </p:nvGrpSpPr>
            <p:grpSpPr bwMode="auto">
              <a:xfrm>
                <a:off x="1794" y="1839"/>
                <a:ext cx="459" cy="99"/>
                <a:chOff x="1794" y="1839"/>
                <a:chExt cx="459" cy="99"/>
              </a:xfrm>
            </p:grpSpPr>
            <p:sp>
              <p:nvSpPr>
                <p:cNvPr id="11567" name="Freeform 236"/>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8" name="Freeform 237"/>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9" name="Freeform 238"/>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0" name="Freeform 239"/>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1" name="Freeform 240"/>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2" name="Freeform 241"/>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3" name="Freeform 242"/>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4" name="Freeform 243"/>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5" name="Freeform 244"/>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576" name="Group 245"/>
                <p:cNvGrpSpPr>
                  <a:grpSpLocks/>
                </p:cNvGrpSpPr>
                <p:nvPr/>
              </p:nvGrpSpPr>
              <p:grpSpPr bwMode="auto">
                <a:xfrm>
                  <a:off x="2016" y="1839"/>
                  <a:ext cx="141" cy="95"/>
                  <a:chOff x="2016" y="1839"/>
                  <a:chExt cx="141" cy="95"/>
                </a:xfrm>
              </p:grpSpPr>
              <p:sp>
                <p:nvSpPr>
                  <p:cNvPr id="11577" name="Freeform 246"/>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8" name="Freeform 247"/>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79" name="Freeform 248"/>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0" name="Freeform 249"/>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1" name="Freeform 250"/>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2" name="Freeform 251"/>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3" name="Freeform 252"/>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4" name="Freeform 253"/>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5" name="Freeform 254"/>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6" name="Freeform 255"/>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7" name="Freeform 256"/>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8" name="Freeform 257"/>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89" name="Freeform 258"/>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90" name="Freeform 259"/>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1562" name="Group 260"/>
              <p:cNvGrpSpPr>
                <a:grpSpLocks/>
              </p:cNvGrpSpPr>
              <p:nvPr/>
            </p:nvGrpSpPr>
            <p:grpSpPr bwMode="auto">
              <a:xfrm>
                <a:off x="1716" y="1793"/>
                <a:ext cx="209" cy="153"/>
                <a:chOff x="1716" y="1793"/>
                <a:chExt cx="209" cy="153"/>
              </a:xfrm>
            </p:grpSpPr>
            <p:sp>
              <p:nvSpPr>
                <p:cNvPr id="11563" name="Freeform 261"/>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4" name="Freeform 262"/>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5" name="Freeform 263"/>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66" name="Freeform 264"/>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1377" name="Group 265"/>
          <p:cNvGrpSpPr>
            <a:grpSpLocks/>
          </p:cNvGrpSpPr>
          <p:nvPr/>
        </p:nvGrpSpPr>
        <p:grpSpPr bwMode="auto">
          <a:xfrm flipH="1">
            <a:off x="3660775" y="1268413"/>
            <a:ext cx="1371600" cy="419100"/>
            <a:chOff x="816" y="1728"/>
            <a:chExt cx="4010" cy="1202"/>
          </a:xfrm>
        </p:grpSpPr>
        <p:grpSp>
          <p:nvGrpSpPr>
            <p:cNvPr id="11452" name="Group 266"/>
            <p:cNvGrpSpPr>
              <a:grpSpLocks/>
            </p:cNvGrpSpPr>
            <p:nvPr/>
          </p:nvGrpSpPr>
          <p:grpSpPr bwMode="auto">
            <a:xfrm>
              <a:off x="816" y="1728"/>
              <a:ext cx="3905" cy="1045"/>
              <a:chOff x="816" y="1728"/>
              <a:chExt cx="3905" cy="1045"/>
            </a:xfrm>
          </p:grpSpPr>
          <p:sp>
            <p:nvSpPr>
              <p:cNvPr id="11499" name="Freeform 267"/>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500" name="Group 268"/>
              <p:cNvGrpSpPr>
                <a:grpSpLocks/>
              </p:cNvGrpSpPr>
              <p:nvPr/>
            </p:nvGrpSpPr>
            <p:grpSpPr bwMode="auto">
              <a:xfrm>
                <a:off x="1163" y="2399"/>
                <a:ext cx="2875" cy="171"/>
                <a:chOff x="1163" y="2399"/>
                <a:chExt cx="2875" cy="171"/>
              </a:xfrm>
            </p:grpSpPr>
            <p:sp>
              <p:nvSpPr>
                <p:cNvPr id="11548" name="Freeform 269"/>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49" name="Freeform 270"/>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50" name="Freeform 271"/>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51" name="Freeform 272"/>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501" name="Group 273"/>
              <p:cNvGrpSpPr>
                <a:grpSpLocks/>
              </p:cNvGrpSpPr>
              <p:nvPr/>
            </p:nvGrpSpPr>
            <p:grpSpPr bwMode="auto">
              <a:xfrm>
                <a:off x="1306" y="2441"/>
                <a:ext cx="2606" cy="85"/>
                <a:chOff x="1306" y="2441"/>
                <a:chExt cx="2606" cy="85"/>
              </a:xfrm>
            </p:grpSpPr>
            <p:grpSp>
              <p:nvGrpSpPr>
                <p:cNvPr id="11502" name="Group 274"/>
                <p:cNvGrpSpPr>
                  <a:grpSpLocks/>
                </p:cNvGrpSpPr>
                <p:nvPr/>
              </p:nvGrpSpPr>
              <p:grpSpPr bwMode="auto">
                <a:xfrm>
                  <a:off x="3387" y="2484"/>
                  <a:ext cx="273" cy="39"/>
                  <a:chOff x="3387" y="2484"/>
                  <a:chExt cx="273" cy="39"/>
                </a:xfrm>
              </p:grpSpPr>
              <p:sp>
                <p:nvSpPr>
                  <p:cNvPr id="11541" name="Oval 275"/>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2" name="Oval 276"/>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3" name="Oval 277"/>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4" name="Oval 278"/>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5" name="Oval 279"/>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6" name="Oval 280"/>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7" name="Oval 281"/>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03" name="Group 282"/>
                <p:cNvGrpSpPr>
                  <a:grpSpLocks/>
                </p:cNvGrpSpPr>
                <p:nvPr/>
              </p:nvGrpSpPr>
              <p:grpSpPr bwMode="auto">
                <a:xfrm>
                  <a:off x="1306" y="2441"/>
                  <a:ext cx="1040" cy="59"/>
                  <a:chOff x="1306" y="2441"/>
                  <a:chExt cx="1040" cy="59"/>
                </a:xfrm>
              </p:grpSpPr>
              <p:grpSp>
                <p:nvGrpSpPr>
                  <p:cNvPr id="11518" name="Group 283"/>
                  <p:cNvGrpSpPr>
                    <a:grpSpLocks/>
                  </p:cNvGrpSpPr>
                  <p:nvPr/>
                </p:nvGrpSpPr>
                <p:grpSpPr bwMode="auto">
                  <a:xfrm>
                    <a:off x="1306" y="2441"/>
                    <a:ext cx="284" cy="43"/>
                    <a:chOff x="1306" y="2441"/>
                    <a:chExt cx="284" cy="43"/>
                  </a:xfrm>
                </p:grpSpPr>
                <p:sp>
                  <p:nvSpPr>
                    <p:cNvPr id="11534" name="Oval 284"/>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5" name="Oval 285"/>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6" name="Oval 286"/>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7" name="Oval 287"/>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8" name="Oval 288"/>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9" name="Oval 289"/>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0" name="Oval 290"/>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19" name="Group 291"/>
                  <p:cNvGrpSpPr>
                    <a:grpSpLocks/>
                  </p:cNvGrpSpPr>
                  <p:nvPr/>
                </p:nvGrpSpPr>
                <p:grpSpPr bwMode="auto">
                  <a:xfrm>
                    <a:off x="1618" y="2448"/>
                    <a:ext cx="283" cy="42"/>
                    <a:chOff x="1618" y="2448"/>
                    <a:chExt cx="283" cy="42"/>
                  </a:xfrm>
                </p:grpSpPr>
                <p:sp>
                  <p:nvSpPr>
                    <p:cNvPr id="11527" name="Oval 292"/>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8" name="Oval 293"/>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9" name="Oval 294"/>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0" name="Oval 295"/>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1" name="Oval 296"/>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2" name="Oval 297"/>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3" name="Oval 298"/>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20" name="Group 299"/>
                  <p:cNvGrpSpPr>
                    <a:grpSpLocks/>
                  </p:cNvGrpSpPr>
                  <p:nvPr/>
                </p:nvGrpSpPr>
                <p:grpSpPr bwMode="auto">
                  <a:xfrm>
                    <a:off x="2062" y="2457"/>
                    <a:ext cx="284" cy="43"/>
                    <a:chOff x="2062" y="2457"/>
                    <a:chExt cx="284" cy="43"/>
                  </a:xfrm>
                </p:grpSpPr>
                <p:sp>
                  <p:nvSpPr>
                    <p:cNvPr id="11521" name="Oval 300"/>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2" name="Oval 301"/>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3" name="Oval 302"/>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4" name="Oval 303"/>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5" name="Oval 304"/>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6" name="Oval 305"/>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1504" name="Group 306"/>
                <p:cNvGrpSpPr>
                  <a:grpSpLocks/>
                </p:cNvGrpSpPr>
                <p:nvPr/>
              </p:nvGrpSpPr>
              <p:grpSpPr bwMode="auto">
                <a:xfrm>
                  <a:off x="2406" y="2461"/>
                  <a:ext cx="228" cy="39"/>
                  <a:chOff x="2406" y="2461"/>
                  <a:chExt cx="228" cy="39"/>
                </a:xfrm>
              </p:grpSpPr>
              <p:sp>
                <p:nvSpPr>
                  <p:cNvPr id="11512" name="Oval 307"/>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3" name="Oval 308"/>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4" name="Oval 309"/>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5" name="Oval 310"/>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6" name="Oval 311"/>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7" name="Oval 312"/>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05" name="Group 313"/>
                <p:cNvGrpSpPr>
                  <a:grpSpLocks/>
                </p:cNvGrpSpPr>
                <p:nvPr/>
              </p:nvGrpSpPr>
              <p:grpSpPr bwMode="auto">
                <a:xfrm>
                  <a:off x="3684" y="2487"/>
                  <a:ext cx="228" cy="39"/>
                  <a:chOff x="3684" y="2487"/>
                  <a:chExt cx="228" cy="39"/>
                </a:xfrm>
              </p:grpSpPr>
              <p:sp>
                <p:nvSpPr>
                  <p:cNvPr id="11506" name="Oval 314"/>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7" name="Oval 315"/>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8" name="Oval 316"/>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9" name="Oval 317"/>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0" name="Oval 318"/>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1" name="Oval 319"/>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1453" name="Freeform 320"/>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54" name="Group 321"/>
            <p:cNvGrpSpPr>
              <a:grpSpLocks/>
            </p:cNvGrpSpPr>
            <p:nvPr/>
          </p:nvGrpSpPr>
          <p:grpSpPr bwMode="auto">
            <a:xfrm>
              <a:off x="928" y="2448"/>
              <a:ext cx="92" cy="40"/>
              <a:chOff x="928" y="2448"/>
              <a:chExt cx="92" cy="40"/>
            </a:xfrm>
          </p:grpSpPr>
          <p:sp>
            <p:nvSpPr>
              <p:cNvPr id="11496" name="Freeform 322"/>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7" name="Freeform 323"/>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8" name="Freeform 324"/>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455" name="Arc 325"/>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56" name="Freeform 326"/>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57" name="Group 327"/>
            <p:cNvGrpSpPr>
              <a:grpSpLocks/>
            </p:cNvGrpSpPr>
            <p:nvPr/>
          </p:nvGrpSpPr>
          <p:grpSpPr bwMode="auto">
            <a:xfrm>
              <a:off x="2070" y="2523"/>
              <a:ext cx="1286" cy="407"/>
              <a:chOff x="2070" y="2523"/>
              <a:chExt cx="1286" cy="407"/>
            </a:xfrm>
          </p:grpSpPr>
          <p:grpSp>
            <p:nvGrpSpPr>
              <p:cNvPr id="11472" name="Group 328"/>
              <p:cNvGrpSpPr>
                <a:grpSpLocks/>
              </p:cNvGrpSpPr>
              <p:nvPr/>
            </p:nvGrpSpPr>
            <p:grpSpPr bwMode="auto">
              <a:xfrm>
                <a:off x="2070" y="2523"/>
                <a:ext cx="1286" cy="260"/>
                <a:chOff x="2070" y="2523"/>
                <a:chExt cx="1286" cy="260"/>
              </a:xfrm>
            </p:grpSpPr>
            <p:sp>
              <p:nvSpPr>
                <p:cNvPr id="11494" name="Freeform 329"/>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5" name="Freeform 330"/>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473" name="Group 331"/>
              <p:cNvGrpSpPr>
                <a:grpSpLocks/>
              </p:cNvGrpSpPr>
              <p:nvPr/>
            </p:nvGrpSpPr>
            <p:grpSpPr bwMode="auto">
              <a:xfrm>
                <a:off x="2249" y="2781"/>
                <a:ext cx="379" cy="149"/>
                <a:chOff x="2249" y="2781"/>
                <a:chExt cx="379" cy="149"/>
              </a:xfrm>
            </p:grpSpPr>
            <p:grpSp>
              <p:nvGrpSpPr>
                <p:cNvPr id="11487" name="Group 332"/>
                <p:cNvGrpSpPr>
                  <a:grpSpLocks/>
                </p:cNvGrpSpPr>
                <p:nvPr/>
              </p:nvGrpSpPr>
              <p:grpSpPr bwMode="auto">
                <a:xfrm>
                  <a:off x="2249" y="2781"/>
                  <a:ext cx="379" cy="149"/>
                  <a:chOff x="2249" y="2781"/>
                  <a:chExt cx="379" cy="149"/>
                </a:xfrm>
              </p:grpSpPr>
              <p:grpSp>
                <p:nvGrpSpPr>
                  <p:cNvPr id="11489" name="Group 333"/>
                  <p:cNvGrpSpPr>
                    <a:grpSpLocks/>
                  </p:cNvGrpSpPr>
                  <p:nvPr/>
                </p:nvGrpSpPr>
                <p:grpSpPr bwMode="auto">
                  <a:xfrm>
                    <a:off x="2550" y="2781"/>
                    <a:ext cx="78" cy="106"/>
                    <a:chOff x="2550" y="2781"/>
                    <a:chExt cx="78" cy="106"/>
                  </a:xfrm>
                </p:grpSpPr>
                <p:sp>
                  <p:nvSpPr>
                    <p:cNvPr id="11491" name="Freeform 334"/>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2" name="Freeform 335"/>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93" name="Freeform 336"/>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490" name="Freeform 337"/>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488" name="Freeform 338"/>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474" name="Group 339"/>
              <p:cNvGrpSpPr>
                <a:grpSpLocks/>
              </p:cNvGrpSpPr>
              <p:nvPr/>
            </p:nvGrpSpPr>
            <p:grpSpPr bwMode="auto">
              <a:xfrm>
                <a:off x="2207" y="2562"/>
                <a:ext cx="459" cy="259"/>
                <a:chOff x="2207" y="2562"/>
                <a:chExt cx="459" cy="259"/>
              </a:xfrm>
            </p:grpSpPr>
            <p:grpSp>
              <p:nvGrpSpPr>
                <p:cNvPr id="11475" name="Group 340"/>
                <p:cNvGrpSpPr>
                  <a:grpSpLocks/>
                </p:cNvGrpSpPr>
                <p:nvPr/>
              </p:nvGrpSpPr>
              <p:grpSpPr bwMode="auto">
                <a:xfrm>
                  <a:off x="2578" y="2621"/>
                  <a:ext cx="88" cy="146"/>
                  <a:chOff x="2578" y="2621"/>
                  <a:chExt cx="88" cy="146"/>
                </a:xfrm>
              </p:grpSpPr>
              <p:sp>
                <p:nvSpPr>
                  <p:cNvPr id="11483" name="Freeform 341"/>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84" name="Freeform 342"/>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85" name="Freeform 343"/>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86" name="Freeform 344"/>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476" name="Group 345"/>
                <p:cNvGrpSpPr>
                  <a:grpSpLocks/>
                </p:cNvGrpSpPr>
                <p:nvPr/>
              </p:nvGrpSpPr>
              <p:grpSpPr bwMode="auto">
                <a:xfrm>
                  <a:off x="2207" y="2562"/>
                  <a:ext cx="379" cy="259"/>
                  <a:chOff x="2207" y="2562"/>
                  <a:chExt cx="379" cy="259"/>
                </a:xfrm>
              </p:grpSpPr>
              <p:sp>
                <p:nvSpPr>
                  <p:cNvPr id="11477" name="Freeform 346"/>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78" name="Freeform 347"/>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79" name="Group 348"/>
                  <p:cNvGrpSpPr>
                    <a:grpSpLocks/>
                  </p:cNvGrpSpPr>
                  <p:nvPr/>
                </p:nvGrpSpPr>
                <p:grpSpPr bwMode="auto">
                  <a:xfrm>
                    <a:off x="2231" y="2585"/>
                    <a:ext cx="193" cy="236"/>
                    <a:chOff x="2231" y="2585"/>
                    <a:chExt cx="193" cy="236"/>
                  </a:xfrm>
                </p:grpSpPr>
                <p:sp>
                  <p:nvSpPr>
                    <p:cNvPr id="11480" name="Line 349"/>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81" name="Line 350"/>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82" name="Line 351"/>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11458" name="Group 352"/>
            <p:cNvGrpSpPr>
              <a:grpSpLocks/>
            </p:cNvGrpSpPr>
            <p:nvPr/>
          </p:nvGrpSpPr>
          <p:grpSpPr bwMode="auto">
            <a:xfrm>
              <a:off x="2532" y="1728"/>
              <a:ext cx="2294" cy="983"/>
              <a:chOff x="2532" y="1728"/>
              <a:chExt cx="2294" cy="983"/>
            </a:xfrm>
          </p:grpSpPr>
          <p:sp>
            <p:nvSpPr>
              <p:cNvPr id="11459" name="Freeform 353"/>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60" name="Group 354"/>
              <p:cNvGrpSpPr>
                <a:grpSpLocks/>
              </p:cNvGrpSpPr>
              <p:nvPr/>
            </p:nvGrpSpPr>
            <p:grpSpPr bwMode="auto">
              <a:xfrm>
                <a:off x="2532" y="2157"/>
                <a:ext cx="2294" cy="554"/>
                <a:chOff x="2532" y="2157"/>
                <a:chExt cx="2294" cy="554"/>
              </a:xfrm>
            </p:grpSpPr>
            <p:sp>
              <p:nvSpPr>
                <p:cNvPr id="11461" name="Freeform 355"/>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62" name="Group 356"/>
                <p:cNvGrpSpPr>
                  <a:grpSpLocks/>
                </p:cNvGrpSpPr>
                <p:nvPr/>
              </p:nvGrpSpPr>
              <p:grpSpPr bwMode="auto">
                <a:xfrm>
                  <a:off x="2532" y="2157"/>
                  <a:ext cx="2294" cy="407"/>
                  <a:chOff x="2532" y="2157"/>
                  <a:chExt cx="2294" cy="407"/>
                </a:xfrm>
              </p:grpSpPr>
              <p:sp>
                <p:nvSpPr>
                  <p:cNvPr id="11463" name="Freeform 357"/>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64" name="Freeform 358"/>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465" name="Group 359"/>
                  <p:cNvGrpSpPr>
                    <a:grpSpLocks/>
                  </p:cNvGrpSpPr>
                  <p:nvPr/>
                </p:nvGrpSpPr>
                <p:grpSpPr bwMode="auto">
                  <a:xfrm>
                    <a:off x="2851" y="2379"/>
                    <a:ext cx="410" cy="126"/>
                    <a:chOff x="2851" y="2379"/>
                    <a:chExt cx="410" cy="126"/>
                  </a:xfrm>
                </p:grpSpPr>
                <p:grpSp>
                  <p:nvGrpSpPr>
                    <p:cNvPr id="11466" name="Group 360"/>
                    <p:cNvGrpSpPr>
                      <a:grpSpLocks/>
                    </p:cNvGrpSpPr>
                    <p:nvPr/>
                  </p:nvGrpSpPr>
                  <p:grpSpPr bwMode="auto">
                    <a:xfrm>
                      <a:off x="2851" y="2464"/>
                      <a:ext cx="327" cy="41"/>
                      <a:chOff x="2851" y="2464"/>
                      <a:chExt cx="327" cy="41"/>
                    </a:xfrm>
                  </p:grpSpPr>
                  <p:sp>
                    <p:nvSpPr>
                      <p:cNvPr id="11470" name="Freeform 361"/>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71" name="Freeform 362"/>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467" name="Group 363"/>
                    <p:cNvGrpSpPr>
                      <a:grpSpLocks/>
                    </p:cNvGrpSpPr>
                    <p:nvPr/>
                  </p:nvGrpSpPr>
                  <p:grpSpPr bwMode="auto">
                    <a:xfrm>
                      <a:off x="3012" y="2379"/>
                      <a:ext cx="249" cy="34"/>
                      <a:chOff x="3012" y="2379"/>
                      <a:chExt cx="249" cy="34"/>
                    </a:xfrm>
                  </p:grpSpPr>
                  <p:sp>
                    <p:nvSpPr>
                      <p:cNvPr id="11468" name="Freeform 364"/>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69" name="Freeform 365"/>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grpSp>
        <p:nvGrpSpPr>
          <p:cNvPr id="11378" name="Group 366"/>
          <p:cNvGrpSpPr>
            <a:grpSpLocks/>
          </p:cNvGrpSpPr>
          <p:nvPr/>
        </p:nvGrpSpPr>
        <p:grpSpPr bwMode="auto">
          <a:xfrm>
            <a:off x="2095500" y="1169988"/>
            <a:ext cx="1497013" cy="1093787"/>
            <a:chOff x="1320" y="600"/>
            <a:chExt cx="943" cy="689"/>
          </a:xfrm>
        </p:grpSpPr>
        <p:sp>
          <p:nvSpPr>
            <p:cNvPr id="11417" name="Line 367"/>
            <p:cNvSpPr>
              <a:spLocks noChangeShapeType="1"/>
            </p:cNvSpPr>
            <p:nvPr/>
          </p:nvSpPr>
          <p:spPr bwMode="auto">
            <a:xfrm flipV="1">
              <a:off x="1320" y="1253"/>
              <a:ext cx="435" cy="0"/>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nvGrpSpPr>
            <p:cNvPr id="11418" name="Group 368"/>
            <p:cNvGrpSpPr>
              <a:grpSpLocks noChangeAspect="1"/>
            </p:cNvGrpSpPr>
            <p:nvPr/>
          </p:nvGrpSpPr>
          <p:grpSpPr bwMode="auto">
            <a:xfrm>
              <a:off x="1791" y="999"/>
              <a:ext cx="276" cy="290"/>
              <a:chOff x="4274" y="2763"/>
              <a:chExt cx="466" cy="477"/>
            </a:xfrm>
          </p:grpSpPr>
          <p:sp>
            <p:nvSpPr>
              <p:cNvPr id="11422" name="Freeform 369"/>
              <p:cNvSpPr>
                <a:spLocks noChangeAspect="1"/>
              </p:cNvSpPr>
              <p:nvPr/>
            </p:nvSpPr>
            <p:spPr bwMode="auto">
              <a:xfrm>
                <a:off x="4388" y="2912"/>
                <a:ext cx="221" cy="206"/>
              </a:xfrm>
              <a:custGeom>
                <a:avLst/>
                <a:gdLst>
                  <a:gd name="T0" fmla="*/ 0 w 221"/>
                  <a:gd name="T1" fmla="*/ 206 h 206"/>
                  <a:gd name="T2" fmla="*/ 44 w 221"/>
                  <a:gd name="T3" fmla="*/ 196 h 206"/>
                  <a:gd name="T4" fmla="*/ 99 w 221"/>
                  <a:gd name="T5" fmla="*/ 174 h 206"/>
                  <a:gd name="T6" fmla="*/ 141 w 221"/>
                  <a:gd name="T7" fmla="*/ 148 h 206"/>
                  <a:gd name="T8" fmla="*/ 176 w 221"/>
                  <a:gd name="T9" fmla="*/ 116 h 206"/>
                  <a:gd name="T10" fmla="*/ 201 w 221"/>
                  <a:gd name="T11" fmla="*/ 81 h 206"/>
                  <a:gd name="T12" fmla="*/ 215 w 221"/>
                  <a:gd name="T13" fmla="*/ 42 h 206"/>
                  <a:gd name="T14" fmla="*/ 221 w 221"/>
                  <a:gd name="T15" fmla="*/ 0 h 206"/>
                  <a:gd name="T16" fmla="*/ 172 w 221"/>
                  <a:gd name="T17" fmla="*/ 52 h 206"/>
                  <a:gd name="T18" fmla="*/ 134 w 221"/>
                  <a:gd name="T19" fmla="*/ 88 h 206"/>
                  <a:gd name="T20" fmla="*/ 90 w 221"/>
                  <a:gd name="T21" fmla="*/ 130 h 206"/>
                  <a:gd name="T22" fmla="*/ 62 w 221"/>
                  <a:gd name="T23" fmla="*/ 155 h 206"/>
                  <a:gd name="T24" fmla="*/ 33 w 221"/>
                  <a:gd name="T25" fmla="*/ 182 h 206"/>
                  <a:gd name="T26" fmla="*/ 0 w 221"/>
                  <a:gd name="T27" fmla="*/ 206 h 2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21" h="206">
                    <a:moveTo>
                      <a:pt x="0" y="206"/>
                    </a:moveTo>
                    <a:lnTo>
                      <a:pt x="44" y="196"/>
                    </a:lnTo>
                    <a:lnTo>
                      <a:pt x="99" y="174"/>
                    </a:lnTo>
                    <a:lnTo>
                      <a:pt x="141" y="148"/>
                    </a:lnTo>
                    <a:lnTo>
                      <a:pt x="176" y="116"/>
                    </a:lnTo>
                    <a:lnTo>
                      <a:pt x="201" y="81"/>
                    </a:lnTo>
                    <a:lnTo>
                      <a:pt x="215" y="42"/>
                    </a:lnTo>
                    <a:lnTo>
                      <a:pt x="221" y="0"/>
                    </a:lnTo>
                    <a:lnTo>
                      <a:pt x="172" y="52"/>
                    </a:lnTo>
                    <a:lnTo>
                      <a:pt x="134" y="88"/>
                    </a:lnTo>
                    <a:lnTo>
                      <a:pt x="90" y="130"/>
                    </a:lnTo>
                    <a:lnTo>
                      <a:pt x="62" y="155"/>
                    </a:lnTo>
                    <a:lnTo>
                      <a:pt x="33" y="182"/>
                    </a:lnTo>
                    <a:lnTo>
                      <a:pt x="0" y="206"/>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3" name="Freeform 370"/>
              <p:cNvSpPr>
                <a:spLocks noChangeAspect="1"/>
              </p:cNvSpPr>
              <p:nvPr/>
            </p:nvSpPr>
            <p:spPr bwMode="auto">
              <a:xfrm>
                <a:off x="4392" y="2912"/>
                <a:ext cx="216" cy="206"/>
              </a:xfrm>
              <a:custGeom>
                <a:avLst/>
                <a:gdLst>
                  <a:gd name="T0" fmla="*/ 0 w 216"/>
                  <a:gd name="T1" fmla="*/ 206 h 206"/>
                  <a:gd name="T2" fmla="*/ 66 w 216"/>
                  <a:gd name="T3" fmla="*/ 148 h 206"/>
                  <a:gd name="T4" fmla="*/ 143 w 216"/>
                  <a:gd name="T5" fmla="*/ 75 h 206"/>
                  <a:gd name="T6" fmla="*/ 216 w 216"/>
                  <a:gd name="T7" fmla="*/ 0 h 206"/>
                  <a:gd name="T8" fmla="*/ 133 w 216"/>
                  <a:gd name="T9" fmla="*/ 62 h 206"/>
                  <a:gd name="T10" fmla="*/ 64 w 216"/>
                  <a:gd name="T11" fmla="*/ 120 h 206"/>
                  <a:gd name="T12" fmla="*/ 35 w 216"/>
                  <a:gd name="T13" fmla="*/ 153 h 206"/>
                  <a:gd name="T14" fmla="*/ 0 w 216"/>
                  <a:gd name="T15" fmla="*/ 206 h 2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 h="206">
                    <a:moveTo>
                      <a:pt x="0" y="206"/>
                    </a:moveTo>
                    <a:lnTo>
                      <a:pt x="66" y="148"/>
                    </a:lnTo>
                    <a:lnTo>
                      <a:pt x="143" y="75"/>
                    </a:lnTo>
                    <a:lnTo>
                      <a:pt x="216" y="0"/>
                    </a:lnTo>
                    <a:lnTo>
                      <a:pt x="133" y="62"/>
                    </a:lnTo>
                    <a:lnTo>
                      <a:pt x="64" y="120"/>
                    </a:lnTo>
                    <a:lnTo>
                      <a:pt x="35" y="153"/>
                    </a:lnTo>
                    <a:lnTo>
                      <a:pt x="0" y="206"/>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4" name="Freeform 371"/>
              <p:cNvSpPr>
                <a:spLocks noChangeAspect="1"/>
              </p:cNvSpPr>
              <p:nvPr/>
            </p:nvSpPr>
            <p:spPr bwMode="auto">
              <a:xfrm>
                <a:off x="4518" y="3029"/>
                <a:ext cx="66" cy="61"/>
              </a:xfrm>
              <a:custGeom>
                <a:avLst/>
                <a:gdLst>
                  <a:gd name="T0" fmla="*/ 0 w 66"/>
                  <a:gd name="T1" fmla="*/ 42 h 61"/>
                  <a:gd name="T2" fmla="*/ 24 w 66"/>
                  <a:gd name="T3" fmla="*/ 61 h 61"/>
                  <a:gd name="T4" fmla="*/ 47 w 66"/>
                  <a:gd name="T5" fmla="*/ 45 h 61"/>
                  <a:gd name="T6" fmla="*/ 66 w 66"/>
                  <a:gd name="T7" fmla="*/ 41 h 61"/>
                  <a:gd name="T8" fmla="*/ 48 w 66"/>
                  <a:gd name="T9" fmla="*/ 0 h 61"/>
                  <a:gd name="T10" fmla="*/ 0 w 66"/>
                  <a:gd name="T11" fmla="*/ 42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 h="61">
                    <a:moveTo>
                      <a:pt x="0" y="42"/>
                    </a:moveTo>
                    <a:lnTo>
                      <a:pt x="24" y="61"/>
                    </a:lnTo>
                    <a:lnTo>
                      <a:pt x="47" y="45"/>
                    </a:lnTo>
                    <a:lnTo>
                      <a:pt x="66" y="41"/>
                    </a:lnTo>
                    <a:lnTo>
                      <a:pt x="48" y="0"/>
                    </a:lnTo>
                    <a:lnTo>
                      <a:pt x="0" y="42"/>
                    </a:lnTo>
                    <a:close/>
                  </a:path>
                </a:pathLst>
              </a:custGeom>
              <a:solidFill>
                <a:srgbClr val="B7BFC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5" name="Freeform 372"/>
              <p:cNvSpPr>
                <a:spLocks noChangeAspect="1"/>
              </p:cNvSpPr>
              <p:nvPr/>
            </p:nvSpPr>
            <p:spPr bwMode="auto">
              <a:xfrm>
                <a:off x="4543" y="3071"/>
                <a:ext cx="49" cy="19"/>
              </a:xfrm>
              <a:custGeom>
                <a:avLst/>
                <a:gdLst>
                  <a:gd name="T0" fmla="*/ 0 w 49"/>
                  <a:gd name="T1" fmla="*/ 19 h 19"/>
                  <a:gd name="T2" fmla="*/ 49 w 49"/>
                  <a:gd name="T3" fmla="*/ 19 h 19"/>
                  <a:gd name="T4" fmla="*/ 33 w 49"/>
                  <a:gd name="T5" fmla="*/ 0 h 19"/>
                  <a:gd name="T6" fmla="*/ 0 w 49"/>
                  <a:gd name="T7" fmla="*/ 19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 h="19">
                    <a:moveTo>
                      <a:pt x="0" y="19"/>
                    </a:moveTo>
                    <a:lnTo>
                      <a:pt x="49" y="19"/>
                    </a:lnTo>
                    <a:lnTo>
                      <a:pt x="33" y="0"/>
                    </a:lnTo>
                    <a:lnTo>
                      <a:pt x="0" y="19"/>
                    </a:lnTo>
                    <a:close/>
                  </a:path>
                </a:pathLst>
              </a:cu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6" name="Freeform 373"/>
              <p:cNvSpPr>
                <a:spLocks noChangeAspect="1"/>
              </p:cNvSpPr>
              <p:nvPr/>
            </p:nvSpPr>
            <p:spPr bwMode="auto">
              <a:xfrm>
                <a:off x="4511" y="3090"/>
                <a:ext cx="119" cy="16"/>
              </a:xfrm>
              <a:custGeom>
                <a:avLst/>
                <a:gdLst>
                  <a:gd name="T0" fmla="*/ 13 w 119"/>
                  <a:gd name="T1" fmla="*/ 1 h 16"/>
                  <a:gd name="T2" fmla="*/ 109 w 119"/>
                  <a:gd name="T3" fmla="*/ 0 h 16"/>
                  <a:gd name="T4" fmla="*/ 119 w 119"/>
                  <a:gd name="T5" fmla="*/ 16 h 16"/>
                  <a:gd name="T6" fmla="*/ 0 w 119"/>
                  <a:gd name="T7" fmla="*/ 16 h 16"/>
                  <a:gd name="T8" fmla="*/ 13 w 119"/>
                  <a:gd name="T9" fmla="*/ 1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16">
                    <a:moveTo>
                      <a:pt x="13" y="1"/>
                    </a:moveTo>
                    <a:lnTo>
                      <a:pt x="109" y="0"/>
                    </a:lnTo>
                    <a:lnTo>
                      <a:pt x="119" y="16"/>
                    </a:lnTo>
                    <a:lnTo>
                      <a:pt x="0" y="16"/>
                    </a:lnTo>
                    <a:lnTo>
                      <a:pt x="13"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7" name="Freeform 374"/>
              <p:cNvSpPr>
                <a:spLocks noChangeAspect="1"/>
              </p:cNvSpPr>
              <p:nvPr/>
            </p:nvSpPr>
            <p:spPr bwMode="auto">
              <a:xfrm>
                <a:off x="4501" y="3104"/>
                <a:ext cx="137" cy="12"/>
              </a:xfrm>
              <a:custGeom>
                <a:avLst/>
                <a:gdLst>
                  <a:gd name="T0" fmla="*/ 17 w 137"/>
                  <a:gd name="T1" fmla="*/ 2 h 12"/>
                  <a:gd name="T2" fmla="*/ 123 w 137"/>
                  <a:gd name="T3" fmla="*/ 0 h 12"/>
                  <a:gd name="T4" fmla="*/ 137 w 137"/>
                  <a:gd name="T5" fmla="*/ 12 h 12"/>
                  <a:gd name="T6" fmla="*/ 0 w 137"/>
                  <a:gd name="T7" fmla="*/ 12 h 12"/>
                  <a:gd name="T8" fmla="*/ 17 w 137"/>
                  <a:gd name="T9" fmla="*/ 2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2">
                    <a:moveTo>
                      <a:pt x="17" y="2"/>
                    </a:moveTo>
                    <a:lnTo>
                      <a:pt x="123" y="0"/>
                    </a:lnTo>
                    <a:lnTo>
                      <a:pt x="137" y="12"/>
                    </a:lnTo>
                    <a:lnTo>
                      <a:pt x="0" y="12"/>
                    </a:lnTo>
                    <a:lnTo>
                      <a:pt x="17" y="2"/>
                    </a:lnTo>
                    <a:close/>
                  </a:path>
                </a:pathLst>
              </a:cu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8" name="Freeform 375"/>
              <p:cNvSpPr>
                <a:spLocks noChangeAspect="1"/>
              </p:cNvSpPr>
              <p:nvPr/>
            </p:nvSpPr>
            <p:spPr bwMode="auto">
              <a:xfrm>
                <a:off x="4460" y="3115"/>
                <a:ext cx="210" cy="87"/>
              </a:xfrm>
              <a:custGeom>
                <a:avLst/>
                <a:gdLst>
                  <a:gd name="T0" fmla="*/ 41 w 210"/>
                  <a:gd name="T1" fmla="*/ 1 h 87"/>
                  <a:gd name="T2" fmla="*/ 178 w 210"/>
                  <a:gd name="T3" fmla="*/ 0 h 87"/>
                  <a:gd name="T4" fmla="*/ 210 w 210"/>
                  <a:gd name="T5" fmla="*/ 82 h 87"/>
                  <a:gd name="T6" fmla="*/ 179 w 210"/>
                  <a:gd name="T7" fmla="*/ 84 h 87"/>
                  <a:gd name="T8" fmla="*/ 150 w 210"/>
                  <a:gd name="T9" fmla="*/ 15 h 87"/>
                  <a:gd name="T10" fmla="*/ 65 w 210"/>
                  <a:gd name="T11" fmla="*/ 16 h 87"/>
                  <a:gd name="T12" fmla="*/ 24 w 210"/>
                  <a:gd name="T13" fmla="*/ 87 h 87"/>
                  <a:gd name="T14" fmla="*/ 0 w 210"/>
                  <a:gd name="T15" fmla="*/ 87 h 87"/>
                  <a:gd name="T16" fmla="*/ 39 w 210"/>
                  <a:gd name="T17" fmla="*/ 19 h 87"/>
                  <a:gd name="T18" fmla="*/ 24 w 210"/>
                  <a:gd name="T19" fmla="*/ 19 h 87"/>
                  <a:gd name="T20" fmla="*/ 41 w 210"/>
                  <a:gd name="T21" fmla="*/ 1 h 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0" h="87">
                    <a:moveTo>
                      <a:pt x="41" y="1"/>
                    </a:moveTo>
                    <a:lnTo>
                      <a:pt x="178" y="0"/>
                    </a:lnTo>
                    <a:lnTo>
                      <a:pt x="210" y="82"/>
                    </a:lnTo>
                    <a:lnTo>
                      <a:pt x="179" y="84"/>
                    </a:lnTo>
                    <a:lnTo>
                      <a:pt x="150" y="15"/>
                    </a:lnTo>
                    <a:lnTo>
                      <a:pt x="65" y="16"/>
                    </a:lnTo>
                    <a:lnTo>
                      <a:pt x="24" y="87"/>
                    </a:lnTo>
                    <a:lnTo>
                      <a:pt x="0" y="87"/>
                    </a:lnTo>
                    <a:lnTo>
                      <a:pt x="39" y="19"/>
                    </a:lnTo>
                    <a:lnTo>
                      <a:pt x="24" y="19"/>
                    </a:lnTo>
                    <a:lnTo>
                      <a:pt x="41"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29" name="Freeform 376"/>
              <p:cNvSpPr>
                <a:spLocks noChangeAspect="1"/>
              </p:cNvSpPr>
              <p:nvPr/>
            </p:nvSpPr>
            <p:spPr bwMode="auto">
              <a:xfrm>
                <a:off x="4480" y="2988"/>
                <a:ext cx="43" cy="41"/>
              </a:xfrm>
              <a:custGeom>
                <a:avLst/>
                <a:gdLst>
                  <a:gd name="T0" fmla="*/ 27 w 43"/>
                  <a:gd name="T1" fmla="*/ 0 h 41"/>
                  <a:gd name="T2" fmla="*/ 43 w 43"/>
                  <a:gd name="T3" fmla="*/ 11 h 41"/>
                  <a:gd name="T4" fmla="*/ 10 w 43"/>
                  <a:gd name="T5" fmla="*/ 41 h 41"/>
                  <a:gd name="T6" fmla="*/ 0 w 43"/>
                  <a:gd name="T7" fmla="*/ 24 h 41"/>
                  <a:gd name="T8" fmla="*/ 27 w 43"/>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1">
                    <a:moveTo>
                      <a:pt x="27" y="0"/>
                    </a:moveTo>
                    <a:lnTo>
                      <a:pt x="43" y="11"/>
                    </a:lnTo>
                    <a:lnTo>
                      <a:pt x="10" y="41"/>
                    </a:lnTo>
                    <a:lnTo>
                      <a:pt x="0" y="24"/>
                    </a:lnTo>
                    <a:lnTo>
                      <a:pt x="27"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0" name="Freeform 377"/>
              <p:cNvSpPr>
                <a:spLocks noChangeAspect="1"/>
              </p:cNvSpPr>
              <p:nvPr/>
            </p:nvSpPr>
            <p:spPr bwMode="auto">
              <a:xfrm>
                <a:off x="4388" y="2869"/>
                <a:ext cx="111" cy="139"/>
              </a:xfrm>
              <a:custGeom>
                <a:avLst/>
                <a:gdLst>
                  <a:gd name="T0" fmla="*/ 36 w 111"/>
                  <a:gd name="T1" fmla="*/ 18 h 139"/>
                  <a:gd name="T2" fmla="*/ 111 w 111"/>
                  <a:gd name="T3" fmla="*/ 124 h 139"/>
                  <a:gd name="T4" fmla="*/ 94 w 111"/>
                  <a:gd name="T5" fmla="*/ 139 h 139"/>
                  <a:gd name="T6" fmla="*/ 87 w 111"/>
                  <a:gd name="T7" fmla="*/ 132 h 139"/>
                  <a:gd name="T8" fmla="*/ 93 w 111"/>
                  <a:gd name="T9" fmla="*/ 124 h 139"/>
                  <a:gd name="T10" fmla="*/ 29 w 111"/>
                  <a:gd name="T11" fmla="*/ 31 h 139"/>
                  <a:gd name="T12" fmla="*/ 9 w 111"/>
                  <a:gd name="T13" fmla="*/ 29 h 139"/>
                  <a:gd name="T14" fmla="*/ 0 w 111"/>
                  <a:gd name="T15" fmla="*/ 0 h 139"/>
                  <a:gd name="T16" fmla="*/ 36 w 111"/>
                  <a:gd name="T17" fmla="*/ 18 h 1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1" h="139">
                    <a:moveTo>
                      <a:pt x="36" y="18"/>
                    </a:moveTo>
                    <a:lnTo>
                      <a:pt x="111" y="124"/>
                    </a:lnTo>
                    <a:lnTo>
                      <a:pt x="94" y="139"/>
                    </a:lnTo>
                    <a:lnTo>
                      <a:pt x="87" y="132"/>
                    </a:lnTo>
                    <a:lnTo>
                      <a:pt x="93" y="124"/>
                    </a:lnTo>
                    <a:lnTo>
                      <a:pt x="29" y="31"/>
                    </a:lnTo>
                    <a:lnTo>
                      <a:pt x="9" y="29"/>
                    </a:lnTo>
                    <a:lnTo>
                      <a:pt x="0" y="0"/>
                    </a:lnTo>
                    <a:lnTo>
                      <a:pt x="36" y="18"/>
                    </a:lnTo>
                    <a:close/>
                  </a:path>
                </a:pathLst>
              </a:custGeom>
              <a:solidFill>
                <a:srgbClr val="0066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1" name="Line 378"/>
              <p:cNvSpPr>
                <a:spLocks noChangeAspect="1" noChangeShapeType="1"/>
              </p:cNvSpPr>
              <p:nvPr/>
            </p:nvSpPr>
            <p:spPr bwMode="auto">
              <a:xfrm>
                <a:off x="4396" y="2896"/>
                <a:ext cx="2" cy="2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2" name="Line 379"/>
              <p:cNvSpPr>
                <a:spLocks noChangeAspect="1" noChangeShapeType="1"/>
              </p:cNvSpPr>
              <p:nvPr/>
            </p:nvSpPr>
            <p:spPr bwMode="auto">
              <a:xfrm>
                <a:off x="4419" y="2884"/>
                <a:ext cx="169"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3" name="Freeform 380"/>
              <p:cNvSpPr>
                <a:spLocks noChangeAspect="1"/>
              </p:cNvSpPr>
              <p:nvPr/>
            </p:nvSpPr>
            <p:spPr bwMode="auto">
              <a:xfrm>
                <a:off x="4368" y="3194"/>
                <a:ext cx="372" cy="46"/>
              </a:xfrm>
              <a:custGeom>
                <a:avLst/>
                <a:gdLst>
                  <a:gd name="T0" fmla="*/ 0 w 372"/>
                  <a:gd name="T1" fmla="*/ 9 h 46"/>
                  <a:gd name="T2" fmla="*/ 372 w 372"/>
                  <a:gd name="T3" fmla="*/ 0 h 46"/>
                  <a:gd name="T4" fmla="*/ 338 w 372"/>
                  <a:gd name="T5" fmla="*/ 16 h 46"/>
                  <a:gd name="T6" fmla="*/ 320 w 372"/>
                  <a:gd name="T7" fmla="*/ 21 h 46"/>
                  <a:gd name="T8" fmla="*/ 314 w 372"/>
                  <a:gd name="T9" fmla="*/ 38 h 46"/>
                  <a:gd name="T10" fmla="*/ 296 w 372"/>
                  <a:gd name="T11" fmla="*/ 39 h 46"/>
                  <a:gd name="T12" fmla="*/ 283 w 372"/>
                  <a:gd name="T13" fmla="*/ 46 h 46"/>
                  <a:gd name="T14" fmla="*/ 149 w 372"/>
                  <a:gd name="T15" fmla="*/ 46 h 46"/>
                  <a:gd name="T16" fmla="*/ 98 w 372"/>
                  <a:gd name="T17" fmla="*/ 40 h 46"/>
                  <a:gd name="T18" fmla="*/ 41 w 372"/>
                  <a:gd name="T19" fmla="*/ 30 h 46"/>
                  <a:gd name="T20" fmla="*/ 0 w 372"/>
                  <a:gd name="T21" fmla="*/ 9 h 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46">
                    <a:moveTo>
                      <a:pt x="0" y="9"/>
                    </a:moveTo>
                    <a:lnTo>
                      <a:pt x="372" y="0"/>
                    </a:lnTo>
                    <a:lnTo>
                      <a:pt x="338" y="16"/>
                    </a:lnTo>
                    <a:lnTo>
                      <a:pt x="320" y="21"/>
                    </a:lnTo>
                    <a:lnTo>
                      <a:pt x="314" y="38"/>
                    </a:lnTo>
                    <a:lnTo>
                      <a:pt x="296" y="39"/>
                    </a:lnTo>
                    <a:lnTo>
                      <a:pt x="283" y="46"/>
                    </a:lnTo>
                    <a:lnTo>
                      <a:pt x="149" y="46"/>
                    </a:lnTo>
                    <a:lnTo>
                      <a:pt x="98" y="40"/>
                    </a:lnTo>
                    <a:lnTo>
                      <a:pt x="41" y="30"/>
                    </a:lnTo>
                    <a:lnTo>
                      <a:pt x="0" y="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4" name="Freeform 381"/>
              <p:cNvSpPr>
                <a:spLocks noChangeAspect="1"/>
              </p:cNvSpPr>
              <p:nvPr/>
            </p:nvSpPr>
            <p:spPr bwMode="auto">
              <a:xfrm>
                <a:off x="4562" y="3130"/>
                <a:ext cx="16" cy="69"/>
              </a:xfrm>
              <a:custGeom>
                <a:avLst/>
                <a:gdLst>
                  <a:gd name="T0" fmla="*/ 4 w 16"/>
                  <a:gd name="T1" fmla="*/ 0 h 69"/>
                  <a:gd name="T2" fmla="*/ 0 w 16"/>
                  <a:gd name="T3" fmla="*/ 69 h 69"/>
                  <a:gd name="T4" fmla="*/ 16 w 16"/>
                  <a:gd name="T5" fmla="*/ 69 h 69"/>
                  <a:gd name="T6" fmla="*/ 15 w 16"/>
                  <a:gd name="T7" fmla="*/ 0 h 69"/>
                  <a:gd name="T8" fmla="*/ 4 w 16"/>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69">
                    <a:moveTo>
                      <a:pt x="4" y="0"/>
                    </a:moveTo>
                    <a:lnTo>
                      <a:pt x="0" y="69"/>
                    </a:lnTo>
                    <a:lnTo>
                      <a:pt x="16" y="69"/>
                    </a:lnTo>
                    <a:lnTo>
                      <a:pt x="15" y="0"/>
                    </a:lnTo>
                    <a:lnTo>
                      <a:pt x="4" y="0"/>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5" name="Line 382"/>
              <p:cNvSpPr>
                <a:spLocks noChangeAspect="1" noChangeShapeType="1"/>
              </p:cNvSpPr>
              <p:nvPr/>
            </p:nvSpPr>
            <p:spPr bwMode="auto">
              <a:xfrm>
                <a:off x="4578" y="3132"/>
                <a:ext cx="44"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6" name="Line 383"/>
              <p:cNvSpPr>
                <a:spLocks noChangeAspect="1" noChangeShapeType="1"/>
              </p:cNvSpPr>
              <p:nvPr/>
            </p:nvSpPr>
            <p:spPr bwMode="auto">
              <a:xfrm>
                <a:off x="4580" y="3167"/>
                <a:ext cx="55" cy="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7" name="Line 384"/>
              <p:cNvSpPr>
                <a:spLocks noChangeAspect="1" noChangeShapeType="1"/>
              </p:cNvSpPr>
              <p:nvPr/>
            </p:nvSpPr>
            <p:spPr bwMode="auto">
              <a:xfrm flipH="1">
                <a:off x="4577" y="3132"/>
                <a:ext cx="32" cy="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8" name="Line 385"/>
              <p:cNvSpPr>
                <a:spLocks noChangeAspect="1" noChangeShapeType="1"/>
              </p:cNvSpPr>
              <p:nvPr/>
            </p:nvSpPr>
            <p:spPr bwMode="auto">
              <a:xfrm flipH="1">
                <a:off x="4574" y="3164"/>
                <a:ext cx="49" cy="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39" name="Line 386"/>
              <p:cNvSpPr>
                <a:spLocks noChangeAspect="1" noChangeShapeType="1"/>
              </p:cNvSpPr>
              <p:nvPr/>
            </p:nvSpPr>
            <p:spPr bwMode="auto">
              <a:xfrm flipH="1">
                <a:off x="4508" y="3132"/>
                <a:ext cx="55"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0" name="Line 387"/>
              <p:cNvSpPr>
                <a:spLocks noChangeAspect="1" noChangeShapeType="1"/>
              </p:cNvSpPr>
              <p:nvPr/>
            </p:nvSpPr>
            <p:spPr bwMode="auto">
              <a:xfrm flipH="1">
                <a:off x="4487" y="3171"/>
                <a:ext cx="77"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1" name="Line 388"/>
              <p:cNvSpPr>
                <a:spLocks noChangeAspect="1" noChangeShapeType="1"/>
              </p:cNvSpPr>
              <p:nvPr/>
            </p:nvSpPr>
            <p:spPr bwMode="auto">
              <a:xfrm>
                <a:off x="4527" y="3132"/>
                <a:ext cx="34" cy="3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2" name="Line 389"/>
              <p:cNvSpPr>
                <a:spLocks noChangeAspect="1" noChangeShapeType="1"/>
              </p:cNvSpPr>
              <p:nvPr/>
            </p:nvSpPr>
            <p:spPr bwMode="auto">
              <a:xfrm>
                <a:off x="4504" y="3167"/>
                <a:ext cx="56" cy="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3" name="Freeform 390"/>
              <p:cNvSpPr>
                <a:spLocks noChangeAspect="1"/>
              </p:cNvSpPr>
              <p:nvPr/>
            </p:nvSpPr>
            <p:spPr bwMode="auto">
              <a:xfrm>
                <a:off x="4650" y="3143"/>
                <a:ext cx="68" cy="50"/>
              </a:xfrm>
              <a:custGeom>
                <a:avLst/>
                <a:gdLst>
                  <a:gd name="T0" fmla="*/ 0 w 68"/>
                  <a:gd name="T1" fmla="*/ 0 h 50"/>
                  <a:gd name="T2" fmla="*/ 17 w 68"/>
                  <a:gd name="T3" fmla="*/ 50 h 50"/>
                  <a:gd name="T4" fmla="*/ 68 w 68"/>
                  <a:gd name="T5" fmla="*/ 48 h 50"/>
                  <a:gd name="T6" fmla="*/ 65 w 68"/>
                  <a:gd name="T7" fmla="*/ 0 h 50"/>
                  <a:gd name="T8" fmla="*/ 0 w 68"/>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50">
                    <a:moveTo>
                      <a:pt x="0" y="0"/>
                    </a:moveTo>
                    <a:lnTo>
                      <a:pt x="17" y="50"/>
                    </a:lnTo>
                    <a:lnTo>
                      <a:pt x="68" y="48"/>
                    </a:lnTo>
                    <a:lnTo>
                      <a:pt x="65" y="0"/>
                    </a:lnTo>
                    <a:lnTo>
                      <a:pt x="0" y="0"/>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4" name="Freeform 391"/>
              <p:cNvSpPr>
                <a:spLocks noChangeAspect="1"/>
              </p:cNvSpPr>
              <p:nvPr/>
            </p:nvSpPr>
            <p:spPr bwMode="auto">
              <a:xfrm>
                <a:off x="4646" y="3118"/>
                <a:ext cx="89" cy="25"/>
              </a:xfrm>
              <a:custGeom>
                <a:avLst/>
                <a:gdLst>
                  <a:gd name="T0" fmla="*/ 3 w 89"/>
                  <a:gd name="T1" fmla="*/ 25 h 25"/>
                  <a:gd name="T2" fmla="*/ 89 w 89"/>
                  <a:gd name="T3" fmla="*/ 24 h 25"/>
                  <a:gd name="T4" fmla="*/ 36 w 89"/>
                  <a:gd name="T5" fmla="*/ 0 h 25"/>
                  <a:gd name="T6" fmla="*/ 0 w 89"/>
                  <a:gd name="T7" fmla="*/ 15 h 25"/>
                  <a:gd name="T8" fmla="*/ 3 w 89"/>
                  <a:gd name="T9" fmla="*/ 25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25">
                    <a:moveTo>
                      <a:pt x="3" y="25"/>
                    </a:moveTo>
                    <a:lnTo>
                      <a:pt x="89" y="24"/>
                    </a:lnTo>
                    <a:lnTo>
                      <a:pt x="36" y="0"/>
                    </a:lnTo>
                    <a:lnTo>
                      <a:pt x="0" y="15"/>
                    </a:lnTo>
                    <a:lnTo>
                      <a:pt x="3" y="25"/>
                    </a:lnTo>
                    <a:close/>
                  </a:path>
                </a:pathLst>
              </a:cu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5" name="Line 392"/>
              <p:cNvSpPr>
                <a:spLocks noChangeAspect="1" noChangeShapeType="1"/>
              </p:cNvSpPr>
              <p:nvPr/>
            </p:nvSpPr>
            <p:spPr bwMode="auto">
              <a:xfrm flipV="1">
                <a:off x="4317" y="2962"/>
                <a:ext cx="21" cy="14"/>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6" name="Line 393"/>
              <p:cNvSpPr>
                <a:spLocks noChangeAspect="1" noChangeShapeType="1"/>
              </p:cNvSpPr>
              <p:nvPr/>
            </p:nvSpPr>
            <p:spPr bwMode="auto">
              <a:xfrm>
                <a:off x="4274" y="2886"/>
                <a:ext cx="23" cy="12"/>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7" name="Line 394"/>
              <p:cNvSpPr>
                <a:spLocks noChangeAspect="1" noChangeShapeType="1"/>
              </p:cNvSpPr>
              <p:nvPr/>
            </p:nvSpPr>
            <p:spPr bwMode="auto">
              <a:xfrm>
                <a:off x="4323" y="2795"/>
                <a:ext cx="23" cy="18"/>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8" name="Line 395"/>
              <p:cNvSpPr>
                <a:spLocks noChangeAspect="1" noChangeShapeType="1"/>
              </p:cNvSpPr>
              <p:nvPr/>
            </p:nvSpPr>
            <p:spPr bwMode="auto">
              <a:xfrm>
                <a:off x="4414" y="2763"/>
                <a:ext cx="7" cy="27"/>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9" name="Line 396"/>
              <p:cNvSpPr>
                <a:spLocks noChangeAspect="1" noChangeShapeType="1"/>
              </p:cNvSpPr>
              <p:nvPr/>
            </p:nvSpPr>
            <p:spPr bwMode="auto">
              <a:xfrm flipH="1">
                <a:off x="4487" y="2801"/>
                <a:ext cx="3" cy="23"/>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50" name="Line 397"/>
              <p:cNvSpPr>
                <a:spLocks noChangeAspect="1" noChangeShapeType="1"/>
              </p:cNvSpPr>
              <p:nvPr/>
            </p:nvSpPr>
            <p:spPr bwMode="auto">
              <a:xfrm>
                <a:off x="4508" y="3166"/>
                <a:ext cx="55" cy="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51" name="Line 398"/>
              <p:cNvSpPr>
                <a:spLocks noChangeAspect="1" noChangeShapeType="1"/>
              </p:cNvSpPr>
              <p:nvPr/>
            </p:nvSpPr>
            <p:spPr bwMode="auto">
              <a:xfrm flipV="1">
                <a:off x="4578" y="3163"/>
                <a:ext cx="46"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1419" name="Picture 399" descr="MC90043485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 y="60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20" name="Line 400"/>
            <p:cNvSpPr>
              <a:spLocks noChangeShapeType="1"/>
            </p:cNvSpPr>
            <p:nvPr/>
          </p:nvSpPr>
          <p:spPr bwMode="auto">
            <a:xfrm>
              <a:off x="1828" y="781"/>
              <a:ext cx="435" cy="36"/>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1421" name="Line 401"/>
            <p:cNvSpPr>
              <a:spLocks noChangeShapeType="1"/>
            </p:cNvSpPr>
            <p:nvPr/>
          </p:nvSpPr>
          <p:spPr bwMode="auto">
            <a:xfrm flipH="1" flipV="1">
              <a:off x="1755" y="854"/>
              <a:ext cx="73" cy="145"/>
            </a:xfrm>
            <a:prstGeom prst="line">
              <a:avLst/>
            </a:prstGeom>
            <a:noFill/>
            <a:ln w="9525">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grpSp>
        <p:nvGrpSpPr>
          <p:cNvPr id="11379" name="Group 402"/>
          <p:cNvGrpSpPr>
            <a:grpSpLocks/>
          </p:cNvGrpSpPr>
          <p:nvPr/>
        </p:nvGrpSpPr>
        <p:grpSpPr bwMode="auto">
          <a:xfrm>
            <a:off x="5262563" y="1169988"/>
            <a:ext cx="1497012" cy="1093787"/>
            <a:chOff x="3315" y="600"/>
            <a:chExt cx="943" cy="689"/>
          </a:xfrm>
        </p:grpSpPr>
        <p:sp>
          <p:nvSpPr>
            <p:cNvPr id="11382" name="Line 403"/>
            <p:cNvSpPr>
              <a:spLocks noChangeShapeType="1"/>
            </p:cNvSpPr>
            <p:nvPr/>
          </p:nvSpPr>
          <p:spPr bwMode="auto">
            <a:xfrm flipH="1" flipV="1">
              <a:off x="3823" y="1253"/>
              <a:ext cx="435" cy="0"/>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nvGrpSpPr>
            <p:cNvPr id="11383" name="Group 404"/>
            <p:cNvGrpSpPr>
              <a:grpSpLocks noChangeAspect="1"/>
            </p:cNvGrpSpPr>
            <p:nvPr/>
          </p:nvGrpSpPr>
          <p:grpSpPr bwMode="auto">
            <a:xfrm flipH="1">
              <a:off x="3511" y="999"/>
              <a:ext cx="276" cy="290"/>
              <a:chOff x="4274" y="2763"/>
              <a:chExt cx="466" cy="477"/>
            </a:xfrm>
          </p:grpSpPr>
          <p:sp>
            <p:nvSpPr>
              <p:cNvPr id="11387" name="Freeform 405"/>
              <p:cNvSpPr>
                <a:spLocks noChangeAspect="1"/>
              </p:cNvSpPr>
              <p:nvPr/>
            </p:nvSpPr>
            <p:spPr bwMode="auto">
              <a:xfrm>
                <a:off x="4388" y="2912"/>
                <a:ext cx="221" cy="206"/>
              </a:xfrm>
              <a:custGeom>
                <a:avLst/>
                <a:gdLst>
                  <a:gd name="T0" fmla="*/ 0 w 221"/>
                  <a:gd name="T1" fmla="*/ 206 h 206"/>
                  <a:gd name="T2" fmla="*/ 44 w 221"/>
                  <a:gd name="T3" fmla="*/ 196 h 206"/>
                  <a:gd name="T4" fmla="*/ 99 w 221"/>
                  <a:gd name="T5" fmla="*/ 174 h 206"/>
                  <a:gd name="T6" fmla="*/ 141 w 221"/>
                  <a:gd name="T7" fmla="*/ 148 h 206"/>
                  <a:gd name="T8" fmla="*/ 176 w 221"/>
                  <a:gd name="T9" fmla="*/ 116 h 206"/>
                  <a:gd name="T10" fmla="*/ 201 w 221"/>
                  <a:gd name="T11" fmla="*/ 81 h 206"/>
                  <a:gd name="T12" fmla="*/ 215 w 221"/>
                  <a:gd name="T13" fmla="*/ 42 h 206"/>
                  <a:gd name="T14" fmla="*/ 221 w 221"/>
                  <a:gd name="T15" fmla="*/ 0 h 206"/>
                  <a:gd name="T16" fmla="*/ 172 w 221"/>
                  <a:gd name="T17" fmla="*/ 52 h 206"/>
                  <a:gd name="T18" fmla="*/ 134 w 221"/>
                  <a:gd name="T19" fmla="*/ 88 h 206"/>
                  <a:gd name="T20" fmla="*/ 90 w 221"/>
                  <a:gd name="T21" fmla="*/ 130 h 206"/>
                  <a:gd name="T22" fmla="*/ 62 w 221"/>
                  <a:gd name="T23" fmla="*/ 155 h 206"/>
                  <a:gd name="T24" fmla="*/ 33 w 221"/>
                  <a:gd name="T25" fmla="*/ 182 h 206"/>
                  <a:gd name="T26" fmla="*/ 0 w 221"/>
                  <a:gd name="T27" fmla="*/ 206 h 2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21" h="206">
                    <a:moveTo>
                      <a:pt x="0" y="206"/>
                    </a:moveTo>
                    <a:lnTo>
                      <a:pt x="44" y="196"/>
                    </a:lnTo>
                    <a:lnTo>
                      <a:pt x="99" y="174"/>
                    </a:lnTo>
                    <a:lnTo>
                      <a:pt x="141" y="148"/>
                    </a:lnTo>
                    <a:lnTo>
                      <a:pt x="176" y="116"/>
                    </a:lnTo>
                    <a:lnTo>
                      <a:pt x="201" y="81"/>
                    </a:lnTo>
                    <a:lnTo>
                      <a:pt x="215" y="42"/>
                    </a:lnTo>
                    <a:lnTo>
                      <a:pt x="221" y="0"/>
                    </a:lnTo>
                    <a:lnTo>
                      <a:pt x="172" y="52"/>
                    </a:lnTo>
                    <a:lnTo>
                      <a:pt x="134" y="88"/>
                    </a:lnTo>
                    <a:lnTo>
                      <a:pt x="90" y="130"/>
                    </a:lnTo>
                    <a:lnTo>
                      <a:pt x="62" y="155"/>
                    </a:lnTo>
                    <a:lnTo>
                      <a:pt x="33" y="182"/>
                    </a:lnTo>
                    <a:lnTo>
                      <a:pt x="0" y="206"/>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8" name="Freeform 406"/>
              <p:cNvSpPr>
                <a:spLocks noChangeAspect="1"/>
              </p:cNvSpPr>
              <p:nvPr/>
            </p:nvSpPr>
            <p:spPr bwMode="auto">
              <a:xfrm>
                <a:off x="4392" y="2912"/>
                <a:ext cx="216" cy="206"/>
              </a:xfrm>
              <a:custGeom>
                <a:avLst/>
                <a:gdLst>
                  <a:gd name="T0" fmla="*/ 0 w 216"/>
                  <a:gd name="T1" fmla="*/ 206 h 206"/>
                  <a:gd name="T2" fmla="*/ 66 w 216"/>
                  <a:gd name="T3" fmla="*/ 148 h 206"/>
                  <a:gd name="T4" fmla="*/ 143 w 216"/>
                  <a:gd name="T5" fmla="*/ 75 h 206"/>
                  <a:gd name="T6" fmla="*/ 216 w 216"/>
                  <a:gd name="T7" fmla="*/ 0 h 206"/>
                  <a:gd name="T8" fmla="*/ 133 w 216"/>
                  <a:gd name="T9" fmla="*/ 62 h 206"/>
                  <a:gd name="T10" fmla="*/ 64 w 216"/>
                  <a:gd name="T11" fmla="*/ 120 h 206"/>
                  <a:gd name="T12" fmla="*/ 35 w 216"/>
                  <a:gd name="T13" fmla="*/ 153 h 206"/>
                  <a:gd name="T14" fmla="*/ 0 w 216"/>
                  <a:gd name="T15" fmla="*/ 206 h 2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 h="206">
                    <a:moveTo>
                      <a:pt x="0" y="206"/>
                    </a:moveTo>
                    <a:lnTo>
                      <a:pt x="66" y="148"/>
                    </a:lnTo>
                    <a:lnTo>
                      <a:pt x="143" y="75"/>
                    </a:lnTo>
                    <a:lnTo>
                      <a:pt x="216" y="0"/>
                    </a:lnTo>
                    <a:lnTo>
                      <a:pt x="133" y="62"/>
                    </a:lnTo>
                    <a:lnTo>
                      <a:pt x="64" y="120"/>
                    </a:lnTo>
                    <a:lnTo>
                      <a:pt x="35" y="153"/>
                    </a:lnTo>
                    <a:lnTo>
                      <a:pt x="0" y="206"/>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9" name="Freeform 407"/>
              <p:cNvSpPr>
                <a:spLocks noChangeAspect="1"/>
              </p:cNvSpPr>
              <p:nvPr/>
            </p:nvSpPr>
            <p:spPr bwMode="auto">
              <a:xfrm>
                <a:off x="4518" y="3029"/>
                <a:ext cx="66" cy="61"/>
              </a:xfrm>
              <a:custGeom>
                <a:avLst/>
                <a:gdLst>
                  <a:gd name="T0" fmla="*/ 0 w 66"/>
                  <a:gd name="T1" fmla="*/ 42 h 61"/>
                  <a:gd name="T2" fmla="*/ 24 w 66"/>
                  <a:gd name="T3" fmla="*/ 61 h 61"/>
                  <a:gd name="T4" fmla="*/ 47 w 66"/>
                  <a:gd name="T5" fmla="*/ 45 h 61"/>
                  <a:gd name="T6" fmla="*/ 66 w 66"/>
                  <a:gd name="T7" fmla="*/ 41 h 61"/>
                  <a:gd name="T8" fmla="*/ 48 w 66"/>
                  <a:gd name="T9" fmla="*/ 0 h 61"/>
                  <a:gd name="T10" fmla="*/ 0 w 66"/>
                  <a:gd name="T11" fmla="*/ 42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 h="61">
                    <a:moveTo>
                      <a:pt x="0" y="42"/>
                    </a:moveTo>
                    <a:lnTo>
                      <a:pt x="24" y="61"/>
                    </a:lnTo>
                    <a:lnTo>
                      <a:pt x="47" y="45"/>
                    </a:lnTo>
                    <a:lnTo>
                      <a:pt x="66" y="41"/>
                    </a:lnTo>
                    <a:lnTo>
                      <a:pt x="48" y="0"/>
                    </a:lnTo>
                    <a:lnTo>
                      <a:pt x="0" y="42"/>
                    </a:lnTo>
                    <a:close/>
                  </a:path>
                </a:pathLst>
              </a:custGeom>
              <a:solidFill>
                <a:srgbClr val="B7BFC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0" name="Freeform 408"/>
              <p:cNvSpPr>
                <a:spLocks noChangeAspect="1"/>
              </p:cNvSpPr>
              <p:nvPr/>
            </p:nvSpPr>
            <p:spPr bwMode="auto">
              <a:xfrm>
                <a:off x="4543" y="3071"/>
                <a:ext cx="49" cy="19"/>
              </a:xfrm>
              <a:custGeom>
                <a:avLst/>
                <a:gdLst>
                  <a:gd name="T0" fmla="*/ 0 w 49"/>
                  <a:gd name="T1" fmla="*/ 19 h 19"/>
                  <a:gd name="T2" fmla="*/ 49 w 49"/>
                  <a:gd name="T3" fmla="*/ 19 h 19"/>
                  <a:gd name="T4" fmla="*/ 33 w 49"/>
                  <a:gd name="T5" fmla="*/ 0 h 19"/>
                  <a:gd name="T6" fmla="*/ 0 w 49"/>
                  <a:gd name="T7" fmla="*/ 19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 h="19">
                    <a:moveTo>
                      <a:pt x="0" y="19"/>
                    </a:moveTo>
                    <a:lnTo>
                      <a:pt x="49" y="19"/>
                    </a:lnTo>
                    <a:lnTo>
                      <a:pt x="33" y="0"/>
                    </a:lnTo>
                    <a:lnTo>
                      <a:pt x="0" y="19"/>
                    </a:lnTo>
                    <a:close/>
                  </a:path>
                </a:pathLst>
              </a:cu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1" name="Freeform 409"/>
              <p:cNvSpPr>
                <a:spLocks noChangeAspect="1"/>
              </p:cNvSpPr>
              <p:nvPr/>
            </p:nvSpPr>
            <p:spPr bwMode="auto">
              <a:xfrm>
                <a:off x="4511" y="3090"/>
                <a:ext cx="119" cy="16"/>
              </a:xfrm>
              <a:custGeom>
                <a:avLst/>
                <a:gdLst>
                  <a:gd name="T0" fmla="*/ 13 w 119"/>
                  <a:gd name="T1" fmla="*/ 1 h 16"/>
                  <a:gd name="T2" fmla="*/ 109 w 119"/>
                  <a:gd name="T3" fmla="*/ 0 h 16"/>
                  <a:gd name="T4" fmla="*/ 119 w 119"/>
                  <a:gd name="T5" fmla="*/ 16 h 16"/>
                  <a:gd name="T6" fmla="*/ 0 w 119"/>
                  <a:gd name="T7" fmla="*/ 16 h 16"/>
                  <a:gd name="T8" fmla="*/ 13 w 119"/>
                  <a:gd name="T9" fmla="*/ 1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16">
                    <a:moveTo>
                      <a:pt x="13" y="1"/>
                    </a:moveTo>
                    <a:lnTo>
                      <a:pt x="109" y="0"/>
                    </a:lnTo>
                    <a:lnTo>
                      <a:pt x="119" y="16"/>
                    </a:lnTo>
                    <a:lnTo>
                      <a:pt x="0" y="16"/>
                    </a:lnTo>
                    <a:lnTo>
                      <a:pt x="13"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2" name="Freeform 410"/>
              <p:cNvSpPr>
                <a:spLocks noChangeAspect="1"/>
              </p:cNvSpPr>
              <p:nvPr/>
            </p:nvSpPr>
            <p:spPr bwMode="auto">
              <a:xfrm>
                <a:off x="4501" y="3104"/>
                <a:ext cx="137" cy="12"/>
              </a:xfrm>
              <a:custGeom>
                <a:avLst/>
                <a:gdLst>
                  <a:gd name="T0" fmla="*/ 17 w 137"/>
                  <a:gd name="T1" fmla="*/ 2 h 12"/>
                  <a:gd name="T2" fmla="*/ 123 w 137"/>
                  <a:gd name="T3" fmla="*/ 0 h 12"/>
                  <a:gd name="T4" fmla="*/ 137 w 137"/>
                  <a:gd name="T5" fmla="*/ 12 h 12"/>
                  <a:gd name="T6" fmla="*/ 0 w 137"/>
                  <a:gd name="T7" fmla="*/ 12 h 12"/>
                  <a:gd name="T8" fmla="*/ 17 w 137"/>
                  <a:gd name="T9" fmla="*/ 2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2">
                    <a:moveTo>
                      <a:pt x="17" y="2"/>
                    </a:moveTo>
                    <a:lnTo>
                      <a:pt x="123" y="0"/>
                    </a:lnTo>
                    <a:lnTo>
                      <a:pt x="137" y="12"/>
                    </a:lnTo>
                    <a:lnTo>
                      <a:pt x="0" y="12"/>
                    </a:lnTo>
                    <a:lnTo>
                      <a:pt x="17" y="2"/>
                    </a:lnTo>
                    <a:close/>
                  </a:path>
                </a:pathLst>
              </a:cu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3" name="Freeform 411"/>
              <p:cNvSpPr>
                <a:spLocks noChangeAspect="1"/>
              </p:cNvSpPr>
              <p:nvPr/>
            </p:nvSpPr>
            <p:spPr bwMode="auto">
              <a:xfrm>
                <a:off x="4460" y="3115"/>
                <a:ext cx="210" cy="87"/>
              </a:xfrm>
              <a:custGeom>
                <a:avLst/>
                <a:gdLst>
                  <a:gd name="T0" fmla="*/ 41 w 210"/>
                  <a:gd name="T1" fmla="*/ 1 h 87"/>
                  <a:gd name="T2" fmla="*/ 178 w 210"/>
                  <a:gd name="T3" fmla="*/ 0 h 87"/>
                  <a:gd name="T4" fmla="*/ 210 w 210"/>
                  <a:gd name="T5" fmla="*/ 82 h 87"/>
                  <a:gd name="T6" fmla="*/ 179 w 210"/>
                  <a:gd name="T7" fmla="*/ 84 h 87"/>
                  <a:gd name="T8" fmla="*/ 150 w 210"/>
                  <a:gd name="T9" fmla="*/ 15 h 87"/>
                  <a:gd name="T10" fmla="*/ 65 w 210"/>
                  <a:gd name="T11" fmla="*/ 16 h 87"/>
                  <a:gd name="T12" fmla="*/ 24 w 210"/>
                  <a:gd name="T13" fmla="*/ 87 h 87"/>
                  <a:gd name="T14" fmla="*/ 0 w 210"/>
                  <a:gd name="T15" fmla="*/ 87 h 87"/>
                  <a:gd name="T16" fmla="*/ 39 w 210"/>
                  <a:gd name="T17" fmla="*/ 19 h 87"/>
                  <a:gd name="T18" fmla="*/ 24 w 210"/>
                  <a:gd name="T19" fmla="*/ 19 h 87"/>
                  <a:gd name="T20" fmla="*/ 41 w 210"/>
                  <a:gd name="T21" fmla="*/ 1 h 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0" h="87">
                    <a:moveTo>
                      <a:pt x="41" y="1"/>
                    </a:moveTo>
                    <a:lnTo>
                      <a:pt x="178" y="0"/>
                    </a:lnTo>
                    <a:lnTo>
                      <a:pt x="210" y="82"/>
                    </a:lnTo>
                    <a:lnTo>
                      <a:pt x="179" y="84"/>
                    </a:lnTo>
                    <a:lnTo>
                      <a:pt x="150" y="15"/>
                    </a:lnTo>
                    <a:lnTo>
                      <a:pt x="65" y="16"/>
                    </a:lnTo>
                    <a:lnTo>
                      <a:pt x="24" y="87"/>
                    </a:lnTo>
                    <a:lnTo>
                      <a:pt x="0" y="87"/>
                    </a:lnTo>
                    <a:lnTo>
                      <a:pt x="39" y="19"/>
                    </a:lnTo>
                    <a:lnTo>
                      <a:pt x="24" y="19"/>
                    </a:lnTo>
                    <a:lnTo>
                      <a:pt x="41"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4" name="Freeform 412"/>
              <p:cNvSpPr>
                <a:spLocks noChangeAspect="1"/>
              </p:cNvSpPr>
              <p:nvPr/>
            </p:nvSpPr>
            <p:spPr bwMode="auto">
              <a:xfrm>
                <a:off x="4480" y="2988"/>
                <a:ext cx="43" cy="41"/>
              </a:xfrm>
              <a:custGeom>
                <a:avLst/>
                <a:gdLst>
                  <a:gd name="T0" fmla="*/ 27 w 43"/>
                  <a:gd name="T1" fmla="*/ 0 h 41"/>
                  <a:gd name="T2" fmla="*/ 43 w 43"/>
                  <a:gd name="T3" fmla="*/ 11 h 41"/>
                  <a:gd name="T4" fmla="*/ 10 w 43"/>
                  <a:gd name="T5" fmla="*/ 41 h 41"/>
                  <a:gd name="T6" fmla="*/ 0 w 43"/>
                  <a:gd name="T7" fmla="*/ 24 h 41"/>
                  <a:gd name="T8" fmla="*/ 27 w 43"/>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1">
                    <a:moveTo>
                      <a:pt x="27" y="0"/>
                    </a:moveTo>
                    <a:lnTo>
                      <a:pt x="43" y="11"/>
                    </a:lnTo>
                    <a:lnTo>
                      <a:pt x="10" y="41"/>
                    </a:lnTo>
                    <a:lnTo>
                      <a:pt x="0" y="24"/>
                    </a:lnTo>
                    <a:lnTo>
                      <a:pt x="27"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5" name="Freeform 413"/>
              <p:cNvSpPr>
                <a:spLocks noChangeAspect="1"/>
              </p:cNvSpPr>
              <p:nvPr/>
            </p:nvSpPr>
            <p:spPr bwMode="auto">
              <a:xfrm>
                <a:off x="4388" y="2869"/>
                <a:ext cx="111" cy="139"/>
              </a:xfrm>
              <a:custGeom>
                <a:avLst/>
                <a:gdLst>
                  <a:gd name="T0" fmla="*/ 36 w 111"/>
                  <a:gd name="T1" fmla="*/ 18 h 139"/>
                  <a:gd name="T2" fmla="*/ 111 w 111"/>
                  <a:gd name="T3" fmla="*/ 124 h 139"/>
                  <a:gd name="T4" fmla="*/ 94 w 111"/>
                  <a:gd name="T5" fmla="*/ 139 h 139"/>
                  <a:gd name="T6" fmla="*/ 87 w 111"/>
                  <a:gd name="T7" fmla="*/ 132 h 139"/>
                  <a:gd name="T8" fmla="*/ 93 w 111"/>
                  <a:gd name="T9" fmla="*/ 124 h 139"/>
                  <a:gd name="T10" fmla="*/ 29 w 111"/>
                  <a:gd name="T11" fmla="*/ 31 h 139"/>
                  <a:gd name="T12" fmla="*/ 9 w 111"/>
                  <a:gd name="T13" fmla="*/ 29 h 139"/>
                  <a:gd name="T14" fmla="*/ 0 w 111"/>
                  <a:gd name="T15" fmla="*/ 0 h 139"/>
                  <a:gd name="T16" fmla="*/ 36 w 111"/>
                  <a:gd name="T17" fmla="*/ 18 h 1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1" h="139">
                    <a:moveTo>
                      <a:pt x="36" y="18"/>
                    </a:moveTo>
                    <a:lnTo>
                      <a:pt x="111" y="124"/>
                    </a:lnTo>
                    <a:lnTo>
                      <a:pt x="94" y="139"/>
                    </a:lnTo>
                    <a:lnTo>
                      <a:pt x="87" y="132"/>
                    </a:lnTo>
                    <a:lnTo>
                      <a:pt x="93" y="124"/>
                    </a:lnTo>
                    <a:lnTo>
                      <a:pt x="29" y="31"/>
                    </a:lnTo>
                    <a:lnTo>
                      <a:pt x="9" y="29"/>
                    </a:lnTo>
                    <a:lnTo>
                      <a:pt x="0" y="0"/>
                    </a:lnTo>
                    <a:lnTo>
                      <a:pt x="36" y="18"/>
                    </a:lnTo>
                    <a:close/>
                  </a:path>
                </a:pathLst>
              </a:custGeom>
              <a:solidFill>
                <a:srgbClr val="0066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6" name="Line 414"/>
              <p:cNvSpPr>
                <a:spLocks noChangeAspect="1" noChangeShapeType="1"/>
              </p:cNvSpPr>
              <p:nvPr/>
            </p:nvSpPr>
            <p:spPr bwMode="auto">
              <a:xfrm>
                <a:off x="4396" y="2896"/>
                <a:ext cx="2" cy="2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7" name="Line 415"/>
              <p:cNvSpPr>
                <a:spLocks noChangeAspect="1" noChangeShapeType="1"/>
              </p:cNvSpPr>
              <p:nvPr/>
            </p:nvSpPr>
            <p:spPr bwMode="auto">
              <a:xfrm>
                <a:off x="4419" y="2884"/>
                <a:ext cx="169"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8" name="Freeform 416"/>
              <p:cNvSpPr>
                <a:spLocks noChangeAspect="1"/>
              </p:cNvSpPr>
              <p:nvPr/>
            </p:nvSpPr>
            <p:spPr bwMode="auto">
              <a:xfrm>
                <a:off x="4368" y="3194"/>
                <a:ext cx="372" cy="46"/>
              </a:xfrm>
              <a:custGeom>
                <a:avLst/>
                <a:gdLst>
                  <a:gd name="T0" fmla="*/ 0 w 372"/>
                  <a:gd name="T1" fmla="*/ 9 h 46"/>
                  <a:gd name="T2" fmla="*/ 372 w 372"/>
                  <a:gd name="T3" fmla="*/ 0 h 46"/>
                  <a:gd name="T4" fmla="*/ 338 w 372"/>
                  <a:gd name="T5" fmla="*/ 16 h 46"/>
                  <a:gd name="T6" fmla="*/ 320 w 372"/>
                  <a:gd name="T7" fmla="*/ 21 h 46"/>
                  <a:gd name="T8" fmla="*/ 314 w 372"/>
                  <a:gd name="T9" fmla="*/ 38 h 46"/>
                  <a:gd name="T10" fmla="*/ 296 w 372"/>
                  <a:gd name="T11" fmla="*/ 39 h 46"/>
                  <a:gd name="T12" fmla="*/ 283 w 372"/>
                  <a:gd name="T13" fmla="*/ 46 h 46"/>
                  <a:gd name="T14" fmla="*/ 149 w 372"/>
                  <a:gd name="T15" fmla="*/ 46 h 46"/>
                  <a:gd name="T16" fmla="*/ 98 w 372"/>
                  <a:gd name="T17" fmla="*/ 40 h 46"/>
                  <a:gd name="T18" fmla="*/ 41 w 372"/>
                  <a:gd name="T19" fmla="*/ 30 h 46"/>
                  <a:gd name="T20" fmla="*/ 0 w 372"/>
                  <a:gd name="T21" fmla="*/ 9 h 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46">
                    <a:moveTo>
                      <a:pt x="0" y="9"/>
                    </a:moveTo>
                    <a:lnTo>
                      <a:pt x="372" y="0"/>
                    </a:lnTo>
                    <a:lnTo>
                      <a:pt x="338" y="16"/>
                    </a:lnTo>
                    <a:lnTo>
                      <a:pt x="320" y="21"/>
                    </a:lnTo>
                    <a:lnTo>
                      <a:pt x="314" y="38"/>
                    </a:lnTo>
                    <a:lnTo>
                      <a:pt x="296" y="39"/>
                    </a:lnTo>
                    <a:lnTo>
                      <a:pt x="283" y="46"/>
                    </a:lnTo>
                    <a:lnTo>
                      <a:pt x="149" y="46"/>
                    </a:lnTo>
                    <a:lnTo>
                      <a:pt x="98" y="40"/>
                    </a:lnTo>
                    <a:lnTo>
                      <a:pt x="41" y="30"/>
                    </a:lnTo>
                    <a:lnTo>
                      <a:pt x="0" y="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99" name="Freeform 417"/>
              <p:cNvSpPr>
                <a:spLocks noChangeAspect="1"/>
              </p:cNvSpPr>
              <p:nvPr/>
            </p:nvSpPr>
            <p:spPr bwMode="auto">
              <a:xfrm>
                <a:off x="4562" y="3130"/>
                <a:ext cx="16" cy="69"/>
              </a:xfrm>
              <a:custGeom>
                <a:avLst/>
                <a:gdLst>
                  <a:gd name="T0" fmla="*/ 4 w 16"/>
                  <a:gd name="T1" fmla="*/ 0 h 69"/>
                  <a:gd name="T2" fmla="*/ 0 w 16"/>
                  <a:gd name="T3" fmla="*/ 69 h 69"/>
                  <a:gd name="T4" fmla="*/ 16 w 16"/>
                  <a:gd name="T5" fmla="*/ 69 h 69"/>
                  <a:gd name="T6" fmla="*/ 15 w 16"/>
                  <a:gd name="T7" fmla="*/ 0 h 69"/>
                  <a:gd name="T8" fmla="*/ 4 w 16"/>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69">
                    <a:moveTo>
                      <a:pt x="4" y="0"/>
                    </a:moveTo>
                    <a:lnTo>
                      <a:pt x="0" y="69"/>
                    </a:lnTo>
                    <a:lnTo>
                      <a:pt x="16" y="69"/>
                    </a:lnTo>
                    <a:lnTo>
                      <a:pt x="15" y="0"/>
                    </a:lnTo>
                    <a:lnTo>
                      <a:pt x="4" y="0"/>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0" name="Line 418"/>
              <p:cNvSpPr>
                <a:spLocks noChangeAspect="1" noChangeShapeType="1"/>
              </p:cNvSpPr>
              <p:nvPr/>
            </p:nvSpPr>
            <p:spPr bwMode="auto">
              <a:xfrm>
                <a:off x="4578" y="3132"/>
                <a:ext cx="44"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1" name="Line 419"/>
              <p:cNvSpPr>
                <a:spLocks noChangeAspect="1" noChangeShapeType="1"/>
              </p:cNvSpPr>
              <p:nvPr/>
            </p:nvSpPr>
            <p:spPr bwMode="auto">
              <a:xfrm>
                <a:off x="4580" y="3167"/>
                <a:ext cx="55" cy="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2" name="Line 420"/>
              <p:cNvSpPr>
                <a:spLocks noChangeAspect="1" noChangeShapeType="1"/>
              </p:cNvSpPr>
              <p:nvPr/>
            </p:nvSpPr>
            <p:spPr bwMode="auto">
              <a:xfrm flipH="1">
                <a:off x="4577" y="3132"/>
                <a:ext cx="32" cy="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3" name="Line 421"/>
              <p:cNvSpPr>
                <a:spLocks noChangeAspect="1" noChangeShapeType="1"/>
              </p:cNvSpPr>
              <p:nvPr/>
            </p:nvSpPr>
            <p:spPr bwMode="auto">
              <a:xfrm flipH="1">
                <a:off x="4574" y="3164"/>
                <a:ext cx="49" cy="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4" name="Line 422"/>
              <p:cNvSpPr>
                <a:spLocks noChangeAspect="1" noChangeShapeType="1"/>
              </p:cNvSpPr>
              <p:nvPr/>
            </p:nvSpPr>
            <p:spPr bwMode="auto">
              <a:xfrm flipH="1">
                <a:off x="4508" y="3132"/>
                <a:ext cx="55"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5" name="Line 423"/>
              <p:cNvSpPr>
                <a:spLocks noChangeAspect="1" noChangeShapeType="1"/>
              </p:cNvSpPr>
              <p:nvPr/>
            </p:nvSpPr>
            <p:spPr bwMode="auto">
              <a:xfrm flipH="1">
                <a:off x="4487" y="3171"/>
                <a:ext cx="77"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6" name="Line 424"/>
              <p:cNvSpPr>
                <a:spLocks noChangeAspect="1" noChangeShapeType="1"/>
              </p:cNvSpPr>
              <p:nvPr/>
            </p:nvSpPr>
            <p:spPr bwMode="auto">
              <a:xfrm>
                <a:off x="4527" y="3132"/>
                <a:ext cx="34" cy="3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7" name="Line 425"/>
              <p:cNvSpPr>
                <a:spLocks noChangeAspect="1" noChangeShapeType="1"/>
              </p:cNvSpPr>
              <p:nvPr/>
            </p:nvSpPr>
            <p:spPr bwMode="auto">
              <a:xfrm>
                <a:off x="4504" y="3167"/>
                <a:ext cx="56" cy="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8" name="Freeform 426"/>
              <p:cNvSpPr>
                <a:spLocks noChangeAspect="1"/>
              </p:cNvSpPr>
              <p:nvPr/>
            </p:nvSpPr>
            <p:spPr bwMode="auto">
              <a:xfrm>
                <a:off x="4650" y="3143"/>
                <a:ext cx="68" cy="50"/>
              </a:xfrm>
              <a:custGeom>
                <a:avLst/>
                <a:gdLst>
                  <a:gd name="T0" fmla="*/ 0 w 68"/>
                  <a:gd name="T1" fmla="*/ 0 h 50"/>
                  <a:gd name="T2" fmla="*/ 17 w 68"/>
                  <a:gd name="T3" fmla="*/ 50 h 50"/>
                  <a:gd name="T4" fmla="*/ 68 w 68"/>
                  <a:gd name="T5" fmla="*/ 48 h 50"/>
                  <a:gd name="T6" fmla="*/ 65 w 68"/>
                  <a:gd name="T7" fmla="*/ 0 h 50"/>
                  <a:gd name="T8" fmla="*/ 0 w 68"/>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50">
                    <a:moveTo>
                      <a:pt x="0" y="0"/>
                    </a:moveTo>
                    <a:lnTo>
                      <a:pt x="17" y="50"/>
                    </a:lnTo>
                    <a:lnTo>
                      <a:pt x="68" y="48"/>
                    </a:lnTo>
                    <a:lnTo>
                      <a:pt x="65" y="0"/>
                    </a:lnTo>
                    <a:lnTo>
                      <a:pt x="0" y="0"/>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09" name="Freeform 427"/>
              <p:cNvSpPr>
                <a:spLocks noChangeAspect="1"/>
              </p:cNvSpPr>
              <p:nvPr/>
            </p:nvSpPr>
            <p:spPr bwMode="auto">
              <a:xfrm>
                <a:off x="4646" y="3118"/>
                <a:ext cx="89" cy="25"/>
              </a:xfrm>
              <a:custGeom>
                <a:avLst/>
                <a:gdLst>
                  <a:gd name="T0" fmla="*/ 3 w 89"/>
                  <a:gd name="T1" fmla="*/ 25 h 25"/>
                  <a:gd name="T2" fmla="*/ 89 w 89"/>
                  <a:gd name="T3" fmla="*/ 24 h 25"/>
                  <a:gd name="T4" fmla="*/ 36 w 89"/>
                  <a:gd name="T5" fmla="*/ 0 h 25"/>
                  <a:gd name="T6" fmla="*/ 0 w 89"/>
                  <a:gd name="T7" fmla="*/ 15 h 25"/>
                  <a:gd name="T8" fmla="*/ 3 w 89"/>
                  <a:gd name="T9" fmla="*/ 25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25">
                    <a:moveTo>
                      <a:pt x="3" y="25"/>
                    </a:moveTo>
                    <a:lnTo>
                      <a:pt x="89" y="24"/>
                    </a:lnTo>
                    <a:lnTo>
                      <a:pt x="36" y="0"/>
                    </a:lnTo>
                    <a:lnTo>
                      <a:pt x="0" y="15"/>
                    </a:lnTo>
                    <a:lnTo>
                      <a:pt x="3" y="25"/>
                    </a:lnTo>
                    <a:close/>
                  </a:path>
                </a:pathLst>
              </a:cu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0" name="Line 428"/>
              <p:cNvSpPr>
                <a:spLocks noChangeAspect="1" noChangeShapeType="1"/>
              </p:cNvSpPr>
              <p:nvPr/>
            </p:nvSpPr>
            <p:spPr bwMode="auto">
              <a:xfrm flipV="1">
                <a:off x="4317" y="2962"/>
                <a:ext cx="21" cy="14"/>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1" name="Line 429"/>
              <p:cNvSpPr>
                <a:spLocks noChangeAspect="1" noChangeShapeType="1"/>
              </p:cNvSpPr>
              <p:nvPr/>
            </p:nvSpPr>
            <p:spPr bwMode="auto">
              <a:xfrm>
                <a:off x="4274" y="2886"/>
                <a:ext cx="23" cy="12"/>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2" name="Line 430"/>
              <p:cNvSpPr>
                <a:spLocks noChangeAspect="1" noChangeShapeType="1"/>
              </p:cNvSpPr>
              <p:nvPr/>
            </p:nvSpPr>
            <p:spPr bwMode="auto">
              <a:xfrm>
                <a:off x="4323" y="2795"/>
                <a:ext cx="23" cy="18"/>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3" name="Line 431"/>
              <p:cNvSpPr>
                <a:spLocks noChangeAspect="1" noChangeShapeType="1"/>
              </p:cNvSpPr>
              <p:nvPr/>
            </p:nvSpPr>
            <p:spPr bwMode="auto">
              <a:xfrm>
                <a:off x="4414" y="2763"/>
                <a:ext cx="7" cy="27"/>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4" name="Line 432"/>
              <p:cNvSpPr>
                <a:spLocks noChangeAspect="1" noChangeShapeType="1"/>
              </p:cNvSpPr>
              <p:nvPr/>
            </p:nvSpPr>
            <p:spPr bwMode="auto">
              <a:xfrm flipH="1">
                <a:off x="4487" y="2801"/>
                <a:ext cx="3" cy="23"/>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5" name="Line 433"/>
              <p:cNvSpPr>
                <a:spLocks noChangeAspect="1" noChangeShapeType="1"/>
              </p:cNvSpPr>
              <p:nvPr/>
            </p:nvSpPr>
            <p:spPr bwMode="auto">
              <a:xfrm>
                <a:off x="4508" y="3166"/>
                <a:ext cx="55" cy="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6" name="Line 434"/>
              <p:cNvSpPr>
                <a:spLocks noChangeAspect="1" noChangeShapeType="1"/>
              </p:cNvSpPr>
              <p:nvPr/>
            </p:nvSpPr>
            <p:spPr bwMode="auto">
              <a:xfrm flipV="1">
                <a:off x="4578" y="3163"/>
                <a:ext cx="46"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1384" name="Picture 435" descr="MC90043485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753" y="60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85" name="Line 436"/>
            <p:cNvSpPr>
              <a:spLocks noChangeShapeType="1"/>
            </p:cNvSpPr>
            <p:nvPr/>
          </p:nvSpPr>
          <p:spPr bwMode="auto">
            <a:xfrm flipH="1">
              <a:off x="3315" y="781"/>
              <a:ext cx="435" cy="36"/>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1386" name="Line 437"/>
            <p:cNvSpPr>
              <a:spLocks noChangeShapeType="1"/>
            </p:cNvSpPr>
            <p:nvPr/>
          </p:nvSpPr>
          <p:spPr bwMode="auto">
            <a:xfrm flipV="1">
              <a:off x="3750" y="854"/>
              <a:ext cx="73" cy="145"/>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sp>
        <p:nvSpPr>
          <p:cNvPr id="11380" name="Oval 438"/>
          <p:cNvSpPr>
            <a:spLocks noChangeArrowheads="1"/>
          </p:cNvSpPr>
          <p:nvPr/>
        </p:nvSpPr>
        <p:spPr bwMode="auto">
          <a:xfrm>
            <a:off x="2670175" y="4119563"/>
            <a:ext cx="3687763" cy="865187"/>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1381" name="Text Box 439"/>
          <p:cNvSpPr txBox="1">
            <a:spLocks noChangeArrowheads="1"/>
          </p:cNvSpPr>
          <p:nvPr/>
        </p:nvSpPr>
        <p:spPr bwMode="auto">
          <a:xfrm>
            <a:off x="7164388" y="1120775"/>
            <a:ext cx="13239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1400" b="1">
                <a:solidFill>
                  <a:srgbClr val="990000"/>
                </a:solidFill>
              </a:rPr>
              <a:t>Interoperability &amp; functional definition</a:t>
            </a:r>
          </a:p>
        </p:txBody>
      </p:sp>
    </p:spTree>
  </p:cSld>
  <p:clrMapOvr>
    <a:masterClrMapping/>
  </p:clrMapOvr>
  <p:transition spd="med">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RSP surveillance data transit time</a:t>
            </a:r>
          </a:p>
        </p:txBody>
      </p:sp>
      <p:graphicFrame>
        <p:nvGraphicFramePr>
          <p:cNvPr id="1711107" name="Group 3"/>
          <p:cNvGraphicFramePr>
            <a:graphicFrameLocks noGrp="1"/>
          </p:cNvGraphicFramePr>
          <p:nvPr>
            <p:ph type="tbl" idx="1"/>
          </p:nvPr>
        </p:nvGraphicFramePr>
        <p:xfrm>
          <a:off x="495300" y="2784475"/>
          <a:ext cx="8047038" cy="3236913"/>
        </p:xfrm>
        <a:graphic>
          <a:graphicData uri="http://schemas.openxmlformats.org/drawingml/2006/table">
            <a:tbl>
              <a:tblPr/>
              <a:tblGrid>
                <a:gridCol w="561975"/>
                <a:gridCol w="1671638"/>
                <a:gridCol w="1266825"/>
                <a:gridCol w="1095375"/>
                <a:gridCol w="1209675"/>
                <a:gridCol w="1670050"/>
                <a:gridCol w="571500"/>
              </a:tblGrid>
              <a:tr h="295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gridSpan="5">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RSP specification (surveillance data transit time)</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5715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r>
              <a:tr h="2936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RSP</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FFFFFF"/>
                    </a:solidFill>
                  </a:tcPr>
                </a:tc>
                <a:tc gridSpan="5">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180</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RSP</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FFFFFF"/>
                    </a:solidFill>
                  </a:tcPr>
                </a:tc>
              </a:tr>
              <a:tr h="619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Time at position </a:t>
                      </a:r>
                      <a:br>
                        <a:rPr kumimoji="0" lang="en-US" sz="1200" b="0" i="0" u="none" strike="noStrike" cap="none" normalizeH="0" baseline="0" smtClean="0">
                          <a:ln>
                            <a:noFill/>
                          </a:ln>
                          <a:solidFill>
                            <a:schemeClr val="tx1"/>
                          </a:solidFill>
                          <a:effectLst/>
                          <a:latin typeface="Arial" pitchFamily="34" charset="0"/>
                          <a:cs typeface="Times New Roman" pitchFamily="18" charset="0"/>
                        </a:rPr>
                      </a:br>
                      <a:r>
                        <a:rPr kumimoji="0" lang="en-US" sz="1200" b="0" i="0" u="none" strike="noStrike" cap="none" normalizeH="0" baseline="0" smtClean="0">
                          <a:ln>
                            <a:noFill/>
                          </a:ln>
                          <a:solidFill>
                            <a:schemeClr val="tx1"/>
                          </a:solidFill>
                          <a:effectLst/>
                          <a:latin typeface="Arial" pitchFamily="34" charset="0"/>
                          <a:cs typeface="Times New Roman" pitchFamily="18" charset="0"/>
                        </a:rPr>
                        <a:t>(RNP at +/-1 sec UTC)</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Operational Performance</a:t>
                      </a:r>
                      <a:br>
                        <a:rPr kumimoji="0" lang="en-US" sz="1200" b="1" i="0" u="none" strike="noStrike" cap="none" normalizeH="0" baseline="0" smtClean="0">
                          <a:ln>
                            <a:noFill/>
                          </a:ln>
                          <a:solidFill>
                            <a:schemeClr val="tx1"/>
                          </a:solidFill>
                          <a:effectLst/>
                          <a:latin typeface="Arial" pitchFamily="34" charset="0"/>
                          <a:cs typeface="Times New Roman" pitchFamily="18" charset="0"/>
                        </a:rPr>
                      </a:br>
                      <a:r>
                        <a:rPr kumimoji="0" lang="en-US" sz="1200" b="1" i="0" u="none" strike="noStrike" cap="none" normalizeH="0" baseline="0" smtClean="0">
                          <a:ln>
                            <a:noFill/>
                          </a:ln>
                          <a:solidFill>
                            <a:schemeClr val="tx1"/>
                          </a:solidFill>
                          <a:effectLst/>
                          <a:latin typeface="Arial" pitchFamily="34" charset="0"/>
                          <a:cs typeface="Times New Roman" pitchFamily="18" charset="0"/>
                        </a:rPr>
                        <a:t>(Monitored)</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ATSU receives surveillance data</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r>
              <a:tr h="3587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Surveillance data transit time</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r>
              <a:tr h="3587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99.9%</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180</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OD</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r>
              <a:tr h="295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95%</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B2B2B2"/>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rPr>
                        <a:t>90</a:t>
                      </a: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DT</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38100" cap="flat" cmpd="sng" algn="ctr">
                      <a:solidFill>
                        <a:srgbClr val="1D2F68"/>
                      </a:solidFill>
                      <a:prstDash val="solid"/>
                      <a:round/>
                      <a:headEnd type="none" w="med" len="med"/>
                      <a:tailEnd type="none" w="med" len="med"/>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Aircraft system</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CSP</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ATSU system</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381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r>
              <a:tr h="3587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99.9%</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5</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170</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5</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99.9%</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12700" cap="flat" cmpd="sng" algn="ctr">
                      <a:solidFill>
                        <a:srgbClr val="1D2F68"/>
                      </a:solidFill>
                      <a:prstDash val="solid"/>
                      <a:round/>
                      <a:headEnd type="none" w="med" len="med"/>
                      <a:tailEnd type="none" w="med" len="med"/>
                    </a:lnB>
                    <a:lnTlToBr>
                      <a:noFill/>
                    </a:lnTlToBr>
                    <a:lnBlToTr>
                      <a:noFill/>
                    </a:lnBlToTr>
                    <a:solidFill>
                      <a:srgbClr val="FFFFFF"/>
                    </a:solidFill>
                  </a:tcPr>
                </a:tc>
              </a:tr>
              <a:tr h="2952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95%</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5715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84</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3</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Times New Roman" pitchFamily="18" charset="0"/>
                        </a:rPr>
                        <a:t> </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1270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95%</a:t>
                      </a:r>
                      <a:endParaRPr kumimoji="0" lang="en-US" sz="1200" b="0" i="0" u="none" strike="noStrike" cap="none" normalizeH="0" baseline="0" smtClean="0">
                        <a:ln>
                          <a:noFill/>
                        </a:ln>
                        <a:solidFill>
                          <a:schemeClr val="tx1"/>
                        </a:solidFill>
                        <a:effectLst/>
                        <a:latin typeface="Arial" pitchFamily="34" charset="0"/>
                      </a:endParaRPr>
                    </a:p>
                  </a:txBody>
                  <a:tcPr marL="45720" marR="45720" anchor="ctr" horzOverflow="overflow">
                    <a:lnL w="12700" cap="flat" cmpd="sng" algn="ctr">
                      <a:solidFill>
                        <a:srgbClr val="1D2F68"/>
                      </a:solidFill>
                      <a:prstDash val="solid"/>
                      <a:round/>
                      <a:headEnd type="none" w="med" len="med"/>
                      <a:tailEnd type="none" w="med" len="med"/>
                    </a:lnL>
                    <a:lnR w="57150" cap="flat" cmpd="sng" algn="ctr">
                      <a:solidFill>
                        <a:srgbClr val="1D2F68"/>
                      </a:solidFill>
                      <a:prstDash val="solid"/>
                      <a:round/>
                      <a:headEnd type="none" w="med" len="med"/>
                      <a:tailEnd type="none" w="med" len="med"/>
                    </a:lnR>
                    <a:lnT w="12700" cap="flat" cmpd="sng" algn="ctr">
                      <a:solidFill>
                        <a:srgbClr val="1D2F68"/>
                      </a:solidFill>
                      <a:prstDash val="solid"/>
                      <a:round/>
                      <a:headEnd type="none" w="med" len="med"/>
                      <a:tailEnd type="none" w="med" len="med"/>
                    </a:lnT>
                    <a:lnB w="57150" cap="flat" cmpd="sng" algn="ctr">
                      <a:solidFill>
                        <a:srgbClr val="1D2F68"/>
                      </a:solidFill>
                      <a:prstDash val="solid"/>
                      <a:round/>
                      <a:headEnd type="none" w="med" len="med"/>
                      <a:tailEnd type="none" w="med" len="med"/>
                    </a:lnB>
                    <a:lnTlToBr>
                      <a:noFill/>
                    </a:lnTlToBr>
                    <a:lnBlToTr>
                      <a:noFill/>
                    </a:lnBlToTr>
                    <a:solidFill>
                      <a:srgbClr val="FFFFFF"/>
                    </a:solidFill>
                  </a:tcPr>
                </a:tc>
              </a:tr>
            </a:tbl>
          </a:graphicData>
        </a:graphic>
      </p:graphicFrame>
      <p:grpSp>
        <p:nvGrpSpPr>
          <p:cNvPr id="12357" name="Group 77"/>
          <p:cNvGrpSpPr>
            <a:grpSpLocks/>
          </p:cNvGrpSpPr>
          <p:nvPr/>
        </p:nvGrpSpPr>
        <p:grpSpPr bwMode="auto">
          <a:xfrm flipH="1">
            <a:off x="250825" y="1471613"/>
            <a:ext cx="1371600" cy="419100"/>
            <a:chOff x="816" y="1728"/>
            <a:chExt cx="4010" cy="1202"/>
          </a:xfrm>
        </p:grpSpPr>
        <p:grpSp>
          <p:nvGrpSpPr>
            <p:cNvPr id="12695" name="Group 78"/>
            <p:cNvGrpSpPr>
              <a:grpSpLocks/>
            </p:cNvGrpSpPr>
            <p:nvPr/>
          </p:nvGrpSpPr>
          <p:grpSpPr bwMode="auto">
            <a:xfrm>
              <a:off x="816" y="1728"/>
              <a:ext cx="3905" cy="1045"/>
              <a:chOff x="816" y="1728"/>
              <a:chExt cx="3905" cy="1045"/>
            </a:xfrm>
          </p:grpSpPr>
          <p:sp>
            <p:nvSpPr>
              <p:cNvPr id="12742" name="Freeform 79"/>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43" name="Group 80"/>
              <p:cNvGrpSpPr>
                <a:grpSpLocks/>
              </p:cNvGrpSpPr>
              <p:nvPr/>
            </p:nvGrpSpPr>
            <p:grpSpPr bwMode="auto">
              <a:xfrm>
                <a:off x="1163" y="2399"/>
                <a:ext cx="2875" cy="171"/>
                <a:chOff x="1163" y="2399"/>
                <a:chExt cx="2875" cy="171"/>
              </a:xfrm>
            </p:grpSpPr>
            <p:sp>
              <p:nvSpPr>
                <p:cNvPr id="12791" name="Freeform 81"/>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92" name="Freeform 82"/>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93" name="Freeform 83"/>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94" name="Freeform 84"/>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744" name="Group 85"/>
              <p:cNvGrpSpPr>
                <a:grpSpLocks/>
              </p:cNvGrpSpPr>
              <p:nvPr/>
            </p:nvGrpSpPr>
            <p:grpSpPr bwMode="auto">
              <a:xfrm>
                <a:off x="1306" y="2441"/>
                <a:ext cx="2606" cy="85"/>
                <a:chOff x="1306" y="2441"/>
                <a:chExt cx="2606" cy="85"/>
              </a:xfrm>
            </p:grpSpPr>
            <p:grpSp>
              <p:nvGrpSpPr>
                <p:cNvPr id="12745" name="Group 86"/>
                <p:cNvGrpSpPr>
                  <a:grpSpLocks/>
                </p:cNvGrpSpPr>
                <p:nvPr/>
              </p:nvGrpSpPr>
              <p:grpSpPr bwMode="auto">
                <a:xfrm>
                  <a:off x="3387" y="2484"/>
                  <a:ext cx="273" cy="39"/>
                  <a:chOff x="3387" y="2484"/>
                  <a:chExt cx="273" cy="39"/>
                </a:xfrm>
              </p:grpSpPr>
              <p:sp>
                <p:nvSpPr>
                  <p:cNvPr id="12784" name="Oval 87"/>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5" name="Oval 88"/>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6" name="Oval 89"/>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7" name="Oval 90"/>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8" name="Oval 91"/>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9" name="Oval 92"/>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90" name="Oval 93"/>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46" name="Group 94"/>
                <p:cNvGrpSpPr>
                  <a:grpSpLocks/>
                </p:cNvGrpSpPr>
                <p:nvPr/>
              </p:nvGrpSpPr>
              <p:grpSpPr bwMode="auto">
                <a:xfrm>
                  <a:off x="1306" y="2441"/>
                  <a:ext cx="1040" cy="59"/>
                  <a:chOff x="1306" y="2441"/>
                  <a:chExt cx="1040" cy="59"/>
                </a:xfrm>
              </p:grpSpPr>
              <p:grpSp>
                <p:nvGrpSpPr>
                  <p:cNvPr id="12761" name="Group 95"/>
                  <p:cNvGrpSpPr>
                    <a:grpSpLocks/>
                  </p:cNvGrpSpPr>
                  <p:nvPr/>
                </p:nvGrpSpPr>
                <p:grpSpPr bwMode="auto">
                  <a:xfrm>
                    <a:off x="1306" y="2441"/>
                    <a:ext cx="284" cy="43"/>
                    <a:chOff x="1306" y="2441"/>
                    <a:chExt cx="284" cy="43"/>
                  </a:xfrm>
                </p:grpSpPr>
                <p:sp>
                  <p:nvSpPr>
                    <p:cNvPr id="12777" name="Oval 96"/>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8" name="Oval 97"/>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9" name="Oval 98"/>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0" name="Oval 99"/>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1" name="Oval 100"/>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2" name="Oval 101"/>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83" name="Oval 102"/>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62" name="Group 103"/>
                  <p:cNvGrpSpPr>
                    <a:grpSpLocks/>
                  </p:cNvGrpSpPr>
                  <p:nvPr/>
                </p:nvGrpSpPr>
                <p:grpSpPr bwMode="auto">
                  <a:xfrm>
                    <a:off x="1618" y="2448"/>
                    <a:ext cx="283" cy="42"/>
                    <a:chOff x="1618" y="2448"/>
                    <a:chExt cx="283" cy="42"/>
                  </a:xfrm>
                </p:grpSpPr>
                <p:sp>
                  <p:nvSpPr>
                    <p:cNvPr id="12770" name="Oval 104"/>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1" name="Oval 105"/>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2" name="Oval 106"/>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3" name="Oval 107"/>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4" name="Oval 108"/>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5" name="Oval 109"/>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76" name="Oval 110"/>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63" name="Group 111"/>
                  <p:cNvGrpSpPr>
                    <a:grpSpLocks/>
                  </p:cNvGrpSpPr>
                  <p:nvPr/>
                </p:nvGrpSpPr>
                <p:grpSpPr bwMode="auto">
                  <a:xfrm>
                    <a:off x="2062" y="2457"/>
                    <a:ext cx="284" cy="43"/>
                    <a:chOff x="2062" y="2457"/>
                    <a:chExt cx="284" cy="43"/>
                  </a:xfrm>
                </p:grpSpPr>
                <p:sp>
                  <p:nvSpPr>
                    <p:cNvPr id="12764" name="Oval 112"/>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5" name="Oval 113"/>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6" name="Oval 114"/>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7" name="Oval 115"/>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8" name="Oval 116"/>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9" name="Oval 117"/>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747" name="Group 118"/>
                <p:cNvGrpSpPr>
                  <a:grpSpLocks/>
                </p:cNvGrpSpPr>
                <p:nvPr/>
              </p:nvGrpSpPr>
              <p:grpSpPr bwMode="auto">
                <a:xfrm>
                  <a:off x="2406" y="2461"/>
                  <a:ext cx="228" cy="39"/>
                  <a:chOff x="2406" y="2461"/>
                  <a:chExt cx="228" cy="39"/>
                </a:xfrm>
              </p:grpSpPr>
              <p:sp>
                <p:nvSpPr>
                  <p:cNvPr id="12755" name="Oval 119"/>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6" name="Oval 120"/>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7" name="Oval 121"/>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8" name="Oval 122"/>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9" name="Oval 123"/>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60" name="Oval 124"/>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748" name="Group 125"/>
                <p:cNvGrpSpPr>
                  <a:grpSpLocks/>
                </p:cNvGrpSpPr>
                <p:nvPr/>
              </p:nvGrpSpPr>
              <p:grpSpPr bwMode="auto">
                <a:xfrm>
                  <a:off x="3684" y="2487"/>
                  <a:ext cx="228" cy="39"/>
                  <a:chOff x="3684" y="2487"/>
                  <a:chExt cx="228" cy="39"/>
                </a:xfrm>
              </p:grpSpPr>
              <p:sp>
                <p:nvSpPr>
                  <p:cNvPr id="12749" name="Oval 126"/>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0" name="Oval 127"/>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1" name="Oval 128"/>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2" name="Oval 129"/>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3" name="Oval 130"/>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54" name="Oval 131"/>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696" name="Freeform 132"/>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697" name="Group 133"/>
            <p:cNvGrpSpPr>
              <a:grpSpLocks/>
            </p:cNvGrpSpPr>
            <p:nvPr/>
          </p:nvGrpSpPr>
          <p:grpSpPr bwMode="auto">
            <a:xfrm>
              <a:off x="928" y="2448"/>
              <a:ext cx="92" cy="40"/>
              <a:chOff x="928" y="2448"/>
              <a:chExt cx="92" cy="40"/>
            </a:xfrm>
          </p:grpSpPr>
          <p:sp>
            <p:nvSpPr>
              <p:cNvPr id="12739" name="Freeform 134"/>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40" name="Freeform 135"/>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41" name="Freeform 136"/>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698" name="Arc 137"/>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99" name="Freeform 138"/>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00" name="Group 139"/>
            <p:cNvGrpSpPr>
              <a:grpSpLocks/>
            </p:cNvGrpSpPr>
            <p:nvPr/>
          </p:nvGrpSpPr>
          <p:grpSpPr bwMode="auto">
            <a:xfrm>
              <a:off x="2070" y="2523"/>
              <a:ext cx="1286" cy="407"/>
              <a:chOff x="2070" y="2523"/>
              <a:chExt cx="1286" cy="407"/>
            </a:xfrm>
          </p:grpSpPr>
          <p:grpSp>
            <p:nvGrpSpPr>
              <p:cNvPr id="12715" name="Group 140"/>
              <p:cNvGrpSpPr>
                <a:grpSpLocks/>
              </p:cNvGrpSpPr>
              <p:nvPr/>
            </p:nvGrpSpPr>
            <p:grpSpPr bwMode="auto">
              <a:xfrm>
                <a:off x="2070" y="2523"/>
                <a:ext cx="1286" cy="260"/>
                <a:chOff x="2070" y="2523"/>
                <a:chExt cx="1286" cy="260"/>
              </a:xfrm>
            </p:grpSpPr>
            <p:sp>
              <p:nvSpPr>
                <p:cNvPr id="12737" name="Freeform 141"/>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38" name="Freeform 142"/>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716" name="Group 143"/>
              <p:cNvGrpSpPr>
                <a:grpSpLocks/>
              </p:cNvGrpSpPr>
              <p:nvPr/>
            </p:nvGrpSpPr>
            <p:grpSpPr bwMode="auto">
              <a:xfrm>
                <a:off x="2249" y="2781"/>
                <a:ext cx="379" cy="149"/>
                <a:chOff x="2249" y="2781"/>
                <a:chExt cx="379" cy="149"/>
              </a:xfrm>
            </p:grpSpPr>
            <p:grpSp>
              <p:nvGrpSpPr>
                <p:cNvPr id="12730" name="Group 144"/>
                <p:cNvGrpSpPr>
                  <a:grpSpLocks/>
                </p:cNvGrpSpPr>
                <p:nvPr/>
              </p:nvGrpSpPr>
              <p:grpSpPr bwMode="auto">
                <a:xfrm>
                  <a:off x="2249" y="2781"/>
                  <a:ext cx="379" cy="149"/>
                  <a:chOff x="2249" y="2781"/>
                  <a:chExt cx="379" cy="149"/>
                </a:xfrm>
              </p:grpSpPr>
              <p:grpSp>
                <p:nvGrpSpPr>
                  <p:cNvPr id="12732" name="Group 145"/>
                  <p:cNvGrpSpPr>
                    <a:grpSpLocks/>
                  </p:cNvGrpSpPr>
                  <p:nvPr/>
                </p:nvGrpSpPr>
                <p:grpSpPr bwMode="auto">
                  <a:xfrm>
                    <a:off x="2550" y="2781"/>
                    <a:ext cx="78" cy="106"/>
                    <a:chOff x="2550" y="2781"/>
                    <a:chExt cx="78" cy="106"/>
                  </a:xfrm>
                </p:grpSpPr>
                <p:sp>
                  <p:nvSpPr>
                    <p:cNvPr id="12734" name="Freeform 146"/>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35" name="Freeform 147"/>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36" name="Freeform 148"/>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733" name="Freeform 149"/>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731" name="Freeform 150"/>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717" name="Group 151"/>
              <p:cNvGrpSpPr>
                <a:grpSpLocks/>
              </p:cNvGrpSpPr>
              <p:nvPr/>
            </p:nvGrpSpPr>
            <p:grpSpPr bwMode="auto">
              <a:xfrm>
                <a:off x="2207" y="2562"/>
                <a:ext cx="459" cy="259"/>
                <a:chOff x="2207" y="2562"/>
                <a:chExt cx="459" cy="259"/>
              </a:xfrm>
            </p:grpSpPr>
            <p:grpSp>
              <p:nvGrpSpPr>
                <p:cNvPr id="12718" name="Group 152"/>
                <p:cNvGrpSpPr>
                  <a:grpSpLocks/>
                </p:cNvGrpSpPr>
                <p:nvPr/>
              </p:nvGrpSpPr>
              <p:grpSpPr bwMode="auto">
                <a:xfrm>
                  <a:off x="2578" y="2621"/>
                  <a:ext cx="88" cy="146"/>
                  <a:chOff x="2578" y="2621"/>
                  <a:chExt cx="88" cy="146"/>
                </a:xfrm>
              </p:grpSpPr>
              <p:sp>
                <p:nvSpPr>
                  <p:cNvPr id="12726" name="Freeform 153"/>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27" name="Freeform 154"/>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28" name="Freeform 155"/>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29" name="Freeform 156"/>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719" name="Group 157"/>
                <p:cNvGrpSpPr>
                  <a:grpSpLocks/>
                </p:cNvGrpSpPr>
                <p:nvPr/>
              </p:nvGrpSpPr>
              <p:grpSpPr bwMode="auto">
                <a:xfrm>
                  <a:off x="2207" y="2562"/>
                  <a:ext cx="379" cy="259"/>
                  <a:chOff x="2207" y="2562"/>
                  <a:chExt cx="379" cy="259"/>
                </a:xfrm>
              </p:grpSpPr>
              <p:sp>
                <p:nvSpPr>
                  <p:cNvPr id="12720" name="Freeform 158"/>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21" name="Freeform 159"/>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22" name="Group 160"/>
                  <p:cNvGrpSpPr>
                    <a:grpSpLocks/>
                  </p:cNvGrpSpPr>
                  <p:nvPr/>
                </p:nvGrpSpPr>
                <p:grpSpPr bwMode="auto">
                  <a:xfrm>
                    <a:off x="2231" y="2585"/>
                    <a:ext cx="193" cy="236"/>
                    <a:chOff x="2231" y="2585"/>
                    <a:chExt cx="193" cy="236"/>
                  </a:xfrm>
                </p:grpSpPr>
                <p:sp>
                  <p:nvSpPr>
                    <p:cNvPr id="12723" name="Line 161"/>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24" name="Line 162"/>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25" name="Line 163"/>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12701" name="Group 164"/>
            <p:cNvGrpSpPr>
              <a:grpSpLocks/>
            </p:cNvGrpSpPr>
            <p:nvPr/>
          </p:nvGrpSpPr>
          <p:grpSpPr bwMode="auto">
            <a:xfrm>
              <a:off x="2532" y="1728"/>
              <a:ext cx="2294" cy="983"/>
              <a:chOff x="2532" y="1728"/>
              <a:chExt cx="2294" cy="983"/>
            </a:xfrm>
          </p:grpSpPr>
          <p:sp>
            <p:nvSpPr>
              <p:cNvPr id="12702" name="Freeform 165"/>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03" name="Group 166"/>
              <p:cNvGrpSpPr>
                <a:grpSpLocks/>
              </p:cNvGrpSpPr>
              <p:nvPr/>
            </p:nvGrpSpPr>
            <p:grpSpPr bwMode="auto">
              <a:xfrm>
                <a:off x="2532" y="2157"/>
                <a:ext cx="2294" cy="554"/>
                <a:chOff x="2532" y="2157"/>
                <a:chExt cx="2294" cy="554"/>
              </a:xfrm>
            </p:grpSpPr>
            <p:sp>
              <p:nvSpPr>
                <p:cNvPr id="12704" name="Freeform 167"/>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05" name="Group 168"/>
                <p:cNvGrpSpPr>
                  <a:grpSpLocks/>
                </p:cNvGrpSpPr>
                <p:nvPr/>
              </p:nvGrpSpPr>
              <p:grpSpPr bwMode="auto">
                <a:xfrm>
                  <a:off x="2532" y="2157"/>
                  <a:ext cx="2294" cy="407"/>
                  <a:chOff x="2532" y="2157"/>
                  <a:chExt cx="2294" cy="407"/>
                </a:xfrm>
              </p:grpSpPr>
              <p:sp>
                <p:nvSpPr>
                  <p:cNvPr id="12706" name="Freeform 169"/>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7" name="Freeform 170"/>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708" name="Group 171"/>
                  <p:cNvGrpSpPr>
                    <a:grpSpLocks/>
                  </p:cNvGrpSpPr>
                  <p:nvPr/>
                </p:nvGrpSpPr>
                <p:grpSpPr bwMode="auto">
                  <a:xfrm>
                    <a:off x="2851" y="2379"/>
                    <a:ext cx="410" cy="126"/>
                    <a:chOff x="2851" y="2379"/>
                    <a:chExt cx="410" cy="126"/>
                  </a:xfrm>
                </p:grpSpPr>
                <p:grpSp>
                  <p:nvGrpSpPr>
                    <p:cNvPr id="12709" name="Group 172"/>
                    <p:cNvGrpSpPr>
                      <a:grpSpLocks/>
                    </p:cNvGrpSpPr>
                    <p:nvPr/>
                  </p:nvGrpSpPr>
                  <p:grpSpPr bwMode="auto">
                    <a:xfrm>
                      <a:off x="2851" y="2464"/>
                      <a:ext cx="327" cy="41"/>
                      <a:chOff x="2851" y="2464"/>
                      <a:chExt cx="327" cy="41"/>
                    </a:xfrm>
                  </p:grpSpPr>
                  <p:sp>
                    <p:nvSpPr>
                      <p:cNvPr id="12713" name="Freeform 173"/>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14" name="Freeform 174"/>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710" name="Group 175"/>
                    <p:cNvGrpSpPr>
                      <a:grpSpLocks/>
                    </p:cNvGrpSpPr>
                    <p:nvPr/>
                  </p:nvGrpSpPr>
                  <p:grpSpPr bwMode="auto">
                    <a:xfrm>
                      <a:off x="3012" y="2379"/>
                      <a:ext cx="249" cy="34"/>
                      <a:chOff x="3012" y="2379"/>
                      <a:chExt cx="249" cy="34"/>
                    </a:xfrm>
                  </p:grpSpPr>
                  <p:sp>
                    <p:nvSpPr>
                      <p:cNvPr id="12711" name="Freeform 176"/>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12" name="Freeform 177"/>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grpSp>
        <p:nvGrpSpPr>
          <p:cNvPr id="12358" name="Group 178"/>
          <p:cNvGrpSpPr>
            <a:grpSpLocks/>
          </p:cNvGrpSpPr>
          <p:nvPr/>
        </p:nvGrpSpPr>
        <p:grpSpPr bwMode="auto">
          <a:xfrm>
            <a:off x="2611438" y="2322513"/>
            <a:ext cx="1338262" cy="415925"/>
            <a:chOff x="1530" y="1766"/>
            <a:chExt cx="779" cy="240"/>
          </a:xfrm>
        </p:grpSpPr>
        <p:grpSp>
          <p:nvGrpSpPr>
            <p:cNvPr id="12621" name="Group 179"/>
            <p:cNvGrpSpPr>
              <a:grpSpLocks/>
            </p:cNvGrpSpPr>
            <p:nvPr/>
          </p:nvGrpSpPr>
          <p:grpSpPr bwMode="auto">
            <a:xfrm>
              <a:off x="1530" y="1906"/>
              <a:ext cx="64" cy="28"/>
              <a:chOff x="1530" y="1906"/>
              <a:chExt cx="64" cy="28"/>
            </a:xfrm>
          </p:grpSpPr>
          <p:sp>
            <p:nvSpPr>
              <p:cNvPr id="12688" name="Line 180"/>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89" name="Freeform 181"/>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0" name="Freeform 182"/>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691" name="Line 183"/>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2" name="Line 184"/>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3" name="Line 185"/>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4" name="Line 186"/>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622" name="Group 187"/>
            <p:cNvGrpSpPr>
              <a:grpSpLocks/>
            </p:cNvGrpSpPr>
            <p:nvPr/>
          </p:nvGrpSpPr>
          <p:grpSpPr bwMode="auto">
            <a:xfrm>
              <a:off x="1530" y="1915"/>
              <a:ext cx="779" cy="91"/>
              <a:chOff x="1530" y="1915"/>
              <a:chExt cx="779" cy="91"/>
            </a:xfrm>
          </p:grpSpPr>
          <p:sp>
            <p:nvSpPr>
              <p:cNvPr id="12685" name="Freeform 188"/>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6" name="Freeform 189"/>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7" name="Freeform 190"/>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623" name="Group 191"/>
            <p:cNvGrpSpPr>
              <a:grpSpLocks/>
            </p:cNvGrpSpPr>
            <p:nvPr/>
          </p:nvGrpSpPr>
          <p:grpSpPr bwMode="auto">
            <a:xfrm>
              <a:off x="1742" y="1912"/>
              <a:ext cx="566" cy="55"/>
              <a:chOff x="1742" y="1912"/>
              <a:chExt cx="566" cy="55"/>
            </a:xfrm>
          </p:grpSpPr>
          <p:sp>
            <p:nvSpPr>
              <p:cNvPr id="12679" name="Freeform 192"/>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0" name="Freeform 193"/>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1" name="Freeform 194"/>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2" name="Freeform 195"/>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3" name="Freeform 196"/>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84" name="Freeform 197"/>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624" name="Group 198"/>
            <p:cNvGrpSpPr>
              <a:grpSpLocks/>
            </p:cNvGrpSpPr>
            <p:nvPr/>
          </p:nvGrpSpPr>
          <p:grpSpPr bwMode="auto">
            <a:xfrm>
              <a:off x="1576" y="1766"/>
              <a:ext cx="681" cy="180"/>
              <a:chOff x="1576" y="1766"/>
              <a:chExt cx="681" cy="180"/>
            </a:xfrm>
          </p:grpSpPr>
          <p:grpSp>
            <p:nvGrpSpPr>
              <p:cNvPr id="12625" name="Group 199"/>
              <p:cNvGrpSpPr>
                <a:grpSpLocks/>
              </p:cNvGrpSpPr>
              <p:nvPr/>
            </p:nvGrpSpPr>
            <p:grpSpPr bwMode="auto">
              <a:xfrm>
                <a:off x="1576" y="1766"/>
                <a:ext cx="681" cy="175"/>
                <a:chOff x="1576" y="1766"/>
                <a:chExt cx="681" cy="175"/>
              </a:xfrm>
            </p:grpSpPr>
            <p:sp>
              <p:nvSpPr>
                <p:cNvPr id="12677" name="Freeform 200"/>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8" name="Freeform 201"/>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626" name="Freeform 202"/>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27" name="Freeform 203"/>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628" name="Group 204"/>
              <p:cNvGrpSpPr>
                <a:grpSpLocks/>
              </p:cNvGrpSpPr>
              <p:nvPr/>
            </p:nvGrpSpPr>
            <p:grpSpPr bwMode="auto">
              <a:xfrm>
                <a:off x="1578" y="1846"/>
                <a:ext cx="133" cy="93"/>
                <a:chOff x="1578" y="1846"/>
                <a:chExt cx="133" cy="93"/>
              </a:xfrm>
            </p:grpSpPr>
            <p:sp>
              <p:nvSpPr>
                <p:cNvPr id="12660" name="Freeform 205"/>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1" name="Freeform 206"/>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2" name="Freeform 207"/>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3" name="Freeform 208"/>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4" name="Freeform 209"/>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5" name="Freeform 210"/>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6" name="Freeform 211"/>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7" name="Freeform 212"/>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8" name="Freeform 213"/>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69" name="Freeform 214"/>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0" name="Freeform 215"/>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1" name="Freeform 216"/>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2" name="Freeform 217"/>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3" name="Freeform 218"/>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4" name="Freeform 219"/>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5" name="Freeform 220"/>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76" name="Line 221"/>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629" name="Freeform 222"/>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630" name="Group 223"/>
              <p:cNvGrpSpPr>
                <a:grpSpLocks/>
              </p:cNvGrpSpPr>
              <p:nvPr/>
            </p:nvGrpSpPr>
            <p:grpSpPr bwMode="auto">
              <a:xfrm>
                <a:off x="1794" y="1839"/>
                <a:ext cx="459" cy="99"/>
                <a:chOff x="1794" y="1839"/>
                <a:chExt cx="459" cy="99"/>
              </a:xfrm>
            </p:grpSpPr>
            <p:sp>
              <p:nvSpPr>
                <p:cNvPr id="12636" name="Freeform 224"/>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37" name="Freeform 225"/>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38" name="Freeform 226"/>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39" name="Freeform 227"/>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0" name="Freeform 228"/>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1" name="Freeform 229"/>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2" name="Freeform 230"/>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3" name="Freeform 231"/>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4" name="Freeform 232"/>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645" name="Group 233"/>
                <p:cNvGrpSpPr>
                  <a:grpSpLocks/>
                </p:cNvGrpSpPr>
                <p:nvPr/>
              </p:nvGrpSpPr>
              <p:grpSpPr bwMode="auto">
                <a:xfrm>
                  <a:off x="2016" y="1839"/>
                  <a:ext cx="141" cy="95"/>
                  <a:chOff x="2016" y="1839"/>
                  <a:chExt cx="141" cy="95"/>
                </a:xfrm>
              </p:grpSpPr>
              <p:sp>
                <p:nvSpPr>
                  <p:cNvPr id="12646" name="Freeform 234"/>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7" name="Freeform 235"/>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8" name="Freeform 236"/>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49" name="Freeform 237"/>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0" name="Freeform 238"/>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1" name="Freeform 239"/>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2" name="Freeform 240"/>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3" name="Freeform 241"/>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4" name="Freeform 242"/>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5" name="Freeform 243"/>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6" name="Freeform 244"/>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7" name="Freeform 245"/>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8" name="Freeform 246"/>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59" name="Freeform 247"/>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2631" name="Group 248"/>
              <p:cNvGrpSpPr>
                <a:grpSpLocks/>
              </p:cNvGrpSpPr>
              <p:nvPr/>
            </p:nvGrpSpPr>
            <p:grpSpPr bwMode="auto">
              <a:xfrm>
                <a:off x="1716" y="1793"/>
                <a:ext cx="209" cy="153"/>
                <a:chOff x="1716" y="1793"/>
                <a:chExt cx="209" cy="153"/>
              </a:xfrm>
            </p:grpSpPr>
            <p:sp>
              <p:nvSpPr>
                <p:cNvPr id="12632" name="Freeform 249"/>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33" name="Freeform 250"/>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34" name="Freeform 251"/>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35" name="Freeform 252"/>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sp>
        <p:nvSpPr>
          <p:cNvPr id="12359" name="Freeform 253"/>
          <p:cNvSpPr>
            <a:spLocks/>
          </p:cNvSpPr>
          <p:nvPr/>
        </p:nvSpPr>
        <p:spPr bwMode="auto">
          <a:xfrm>
            <a:off x="482600" y="1182688"/>
            <a:ext cx="5818188" cy="173037"/>
          </a:xfrm>
          <a:custGeom>
            <a:avLst/>
            <a:gdLst>
              <a:gd name="T0" fmla="*/ 0 w 3665"/>
              <a:gd name="T1" fmla="*/ 115887 h 109"/>
              <a:gd name="T2" fmla="*/ 4549775 w 3665"/>
              <a:gd name="T3" fmla="*/ 173037 h 109"/>
              <a:gd name="T4" fmla="*/ 5818188 w 3665"/>
              <a:gd name="T5" fmla="*/ 0 h 109"/>
              <a:gd name="T6" fmla="*/ 0 60000 65536"/>
              <a:gd name="T7" fmla="*/ 0 60000 65536"/>
              <a:gd name="T8" fmla="*/ 0 60000 65536"/>
            </a:gdLst>
            <a:ahLst/>
            <a:cxnLst>
              <a:cxn ang="T6">
                <a:pos x="T0" y="T1"/>
              </a:cxn>
              <a:cxn ang="T7">
                <a:pos x="T2" y="T3"/>
              </a:cxn>
              <a:cxn ang="T8">
                <a:pos x="T4" y="T5"/>
              </a:cxn>
            </a:cxnLst>
            <a:rect l="0" t="0" r="r" b="b"/>
            <a:pathLst>
              <a:path w="3665" h="109">
                <a:moveTo>
                  <a:pt x="0" y="73"/>
                </a:moveTo>
                <a:lnTo>
                  <a:pt x="2866" y="109"/>
                </a:lnTo>
                <a:lnTo>
                  <a:pt x="3665" y="0"/>
                </a:lnTo>
              </a:path>
            </a:pathLst>
          </a:custGeom>
          <a:noFill/>
          <a:ln w="952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711358" name="AutoShape 254"/>
          <p:cNvSpPr>
            <a:spLocks noChangeArrowheads="1"/>
          </p:cNvSpPr>
          <p:nvPr/>
        </p:nvSpPr>
        <p:spPr bwMode="auto">
          <a:xfrm>
            <a:off x="631825" y="1182688"/>
            <a:ext cx="231775" cy="230187"/>
          </a:xfrm>
          <a:prstGeom prst="star5">
            <a:avLst/>
          </a:prstGeom>
          <a:solidFill>
            <a:srgbClr val="1D2F68"/>
          </a:solidFill>
          <a:ln w="9525"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defRPr/>
            </a:pPr>
            <a:endParaRPr lang="en-US"/>
          </a:p>
        </p:txBody>
      </p:sp>
      <p:sp>
        <p:nvSpPr>
          <p:cNvPr id="1711359" name="AutoShape 255"/>
          <p:cNvSpPr>
            <a:spLocks noChangeArrowheads="1"/>
          </p:cNvSpPr>
          <p:nvPr/>
        </p:nvSpPr>
        <p:spPr bwMode="auto">
          <a:xfrm>
            <a:off x="4918075" y="1239838"/>
            <a:ext cx="231775" cy="230187"/>
          </a:xfrm>
          <a:prstGeom prst="star5">
            <a:avLst/>
          </a:prstGeom>
          <a:solidFill>
            <a:srgbClr val="1D2F68"/>
          </a:solidFill>
          <a:ln w="9525" algn="ctr">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defRPr/>
            </a:pPr>
            <a:endParaRPr lang="en-US"/>
          </a:p>
        </p:txBody>
      </p:sp>
      <p:sp>
        <p:nvSpPr>
          <p:cNvPr id="12362" name="AutoShape 256"/>
          <p:cNvSpPr>
            <a:spLocks noChangeArrowheads="1"/>
          </p:cNvSpPr>
          <p:nvPr/>
        </p:nvSpPr>
        <p:spPr bwMode="auto">
          <a:xfrm>
            <a:off x="5608638" y="3544888"/>
            <a:ext cx="635000" cy="287337"/>
          </a:xfrm>
          <a:prstGeom prst="rightArrow">
            <a:avLst>
              <a:gd name="adj1" fmla="val 50278"/>
              <a:gd name="adj2" fmla="val 87293"/>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2363" name="AutoShape 257"/>
          <p:cNvSpPr>
            <a:spLocks noChangeArrowheads="1"/>
          </p:cNvSpPr>
          <p:nvPr/>
        </p:nvSpPr>
        <p:spPr bwMode="auto">
          <a:xfrm flipH="1">
            <a:off x="2784475" y="3544888"/>
            <a:ext cx="635000" cy="287337"/>
          </a:xfrm>
          <a:prstGeom prst="rightArrow">
            <a:avLst>
              <a:gd name="adj1" fmla="val 50278"/>
              <a:gd name="adj2" fmla="val 87293"/>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grpSp>
        <p:nvGrpSpPr>
          <p:cNvPr id="12364" name="Group 258"/>
          <p:cNvGrpSpPr>
            <a:grpSpLocks/>
          </p:cNvGrpSpPr>
          <p:nvPr/>
        </p:nvGrpSpPr>
        <p:grpSpPr bwMode="auto">
          <a:xfrm>
            <a:off x="1747838" y="1355725"/>
            <a:ext cx="863600" cy="1209675"/>
            <a:chOff x="1247" y="962"/>
            <a:chExt cx="544" cy="762"/>
          </a:xfrm>
        </p:grpSpPr>
        <p:sp>
          <p:nvSpPr>
            <p:cNvPr id="12586" name="Line 259"/>
            <p:cNvSpPr>
              <a:spLocks noChangeShapeType="1"/>
            </p:cNvSpPr>
            <p:nvPr/>
          </p:nvSpPr>
          <p:spPr bwMode="auto">
            <a:xfrm flipH="1" flipV="1">
              <a:off x="1579" y="1688"/>
              <a:ext cx="212" cy="0"/>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nvGrpSpPr>
            <p:cNvPr id="12587" name="Group 260"/>
            <p:cNvGrpSpPr>
              <a:grpSpLocks noChangeAspect="1"/>
            </p:cNvGrpSpPr>
            <p:nvPr/>
          </p:nvGrpSpPr>
          <p:grpSpPr bwMode="auto">
            <a:xfrm flipH="1">
              <a:off x="1267" y="1434"/>
              <a:ext cx="276" cy="290"/>
              <a:chOff x="4274" y="2763"/>
              <a:chExt cx="466" cy="477"/>
            </a:xfrm>
          </p:grpSpPr>
          <p:sp>
            <p:nvSpPr>
              <p:cNvPr id="12591" name="Freeform 261"/>
              <p:cNvSpPr>
                <a:spLocks noChangeAspect="1"/>
              </p:cNvSpPr>
              <p:nvPr/>
            </p:nvSpPr>
            <p:spPr bwMode="auto">
              <a:xfrm>
                <a:off x="4388" y="2912"/>
                <a:ext cx="221" cy="206"/>
              </a:xfrm>
              <a:custGeom>
                <a:avLst/>
                <a:gdLst>
                  <a:gd name="T0" fmla="*/ 0 w 221"/>
                  <a:gd name="T1" fmla="*/ 206 h 206"/>
                  <a:gd name="T2" fmla="*/ 44 w 221"/>
                  <a:gd name="T3" fmla="*/ 196 h 206"/>
                  <a:gd name="T4" fmla="*/ 99 w 221"/>
                  <a:gd name="T5" fmla="*/ 174 h 206"/>
                  <a:gd name="T6" fmla="*/ 141 w 221"/>
                  <a:gd name="T7" fmla="*/ 148 h 206"/>
                  <a:gd name="T8" fmla="*/ 176 w 221"/>
                  <a:gd name="T9" fmla="*/ 116 h 206"/>
                  <a:gd name="T10" fmla="*/ 201 w 221"/>
                  <a:gd name="T11" fmla="*/ 81 h 206"/>
                  <a:gd name="T12" fmla="*/ 215 w 221"/>
                  <a:gd name="T13" fmla="*/ 42 h 206"/>
                  <a:gd name="T14" fmla="*/ 221 w 221"/>
                  <a:gd name="T15" fmla="*/ 0 h 206"/>
                  <a:gd name="T16" fmla="*/ 172 w 221"/>
                  <a:gd name="T17" fmla="*/ 52 h 206"/>
                  <a:gd name="T18" fmla="*/ 134 w 221"/>
                  <a:gd name="T19" fmla="*/ 88 h 206"/>
                  <a:gd name="T20" fmla="*/ 90 w 221"/>
                  <a:gd name="T21" fmla="*/ 130 h 206"/>
                  <a:gd name="T22" fmla="*/ 62 w 221"/>
                  <a:gd name="T23" fmla="*/ 155 h 206"/>
                  <a:gd name="T24" fmla="*/ 33 w 221"/>
                  <a:gd name="T25" fmla="*/ 182 h 206"/>
                  <a:gd name="T26" fmla="*/ 0 w 221"/>
                  <a:gd name="T27" fmla="*/ 206 h 2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21" h="206">
                    <a:moveTo>
                      <a:pt x="0" y="206"/>
                    </a:moveTo>
                    <a:lnTo>
                      <a:pt x="44" y="196"/>
                    </a:lnTo>
                    <a:lnTo>
                      <a:pt x="99" y="174"/>
                    </a:lnTo>
                    <a:lnTo>
                      <a:pt x="141" y="148"/>
                    </a:lnTo>
                    <a:lnTo>
                      <a:pt x="176" y="116"/>
                    </a:lnTo>
                    <a:lnTo>
                      <a:pt x="201" y="81"/>
                    </a:lnTo>
                    <a:lnTo>
                      <a:pt x="215" y="42"/>
                    </a:lnTo>
                    <a:lnTo>
                      <a:pt x="221" y="0"/>
                    </a:lnTo>
                    <a:lnTo>
                      <a:pt x="172" y="52"/>
                    </a:lnTo>
                    <a:lnTo>
                      <a:pt x="134" y="88"/>
                    </a:lnTo>
                    <a:lnTo>
                      <a:pt x="90" y="130"/>
                    </a:lnTo>
                    <a:lnTo>
                      <a:pt x="62" y="155"/>
                    </a:lnTo>
                    <a:lnTo>
                      <a:pt x="33" y="182"/>
                    </a:lnTo>
                    <a:lnTo>
                      <a:pt x="0" y="206"/>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2" name="Freeform 262"/>
              <p:cNvSpPr>
                <a:spLocks noChangeAspect="1"/>
              </p:cNvSpPr>
              <p:nvPr/>
            </p:nvSpPr>
            <p:spPr bwMode="auto">
              <a:xfrm>
                <a:off x="4392" y="2912"/>
                <a:ext cx="216" cy="206"/>
              </a:xfrm>
              <a:custGeom>
                <a:avLst/>
                <a:gdLst>
                  <a:gd name="T0" fmla="*/ 0 w 216"/>
                  <a:gd name="T1" fmla="*/ 206 h 206"/>
                  <a:gd name="T2" fmla="*/ 66 w 216"/>
                  <a:gd name="T3" fmla="*/ 148 h 206"/>
                  <a:gd name="T4" fmla="*/ 143 w 216"/>
                  <a:gd name="T5" fmla="*/ 75 h 206"/>
                  <a:gd name="T6" fmla="*/ 216 w 216"/>
                  <a:gd name="T7" fmla="*/ 0 h 206"/>
                  <a:gd name="T8" fmla="*/ 133 w 216"/>
                  <a:gd name="T9" fmla="*/ 62 h 206"/>
                  <a:gd name="T10" fmla="*/ 64 w 216"/>
                  <a:gd name="T11" fmla="*/ 120 h 206"/>
                  <a:gd name="T12" fmla="*/ 35 w 216"/>
                  <a:gd name="T13" fmla="*/ 153 h 206"/>
                  <a:gd name="T14" fmla="*/ 0 w 216"/>
                  <a:gd name="T15" fmla="*/ 206 h 2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 h="206">
                    <a:moveTo>
                      <a:pt x="0" y="206"/>
                    </a:moveTo>
                    <a:lnTo>
                      <a:pt x="66" y="148"/>
                    </a:lnTo>
                    <a:lnTo>
                      <a:pt x="143" y="75"/>
                    </a:lnTo>
                    <a:lnTo>
                      <a:pt x="216" y="0"/>
                    </a:lnTo>
                    <a:lnTo>
                      <a:pt x="133" y="62"/>
                    </a:lnTo>
                    <a:lnTo>
                      <a:pt x="64" y="120"/>
                    </a:lnTo>
                    <a:lnTo>
                      <a:pt x="35" y="153"/>
                    </a:lnTo>
                    <a:lnTo>
                      <a:pt x="0" y="206"/>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3" name="Freeform 263"/>
              <p:cNvSpPr>
                <a:spLocks noChangeAspect="1"/>
              </p:cNvSpPr>
              <p:nvPr/>
            </p:nvSpPr>
            <p:spPr bwMode="auto">
              <a:xfrm>
                <a:off x="4518" y="3029"/>
                <a:ext cx="66" cy="61"/>
              </a:xfrm>
              <a:custGeom>
                <a:avLst/>
                <a:gdLst>
                  <a:gd name="T0" fmla="*/ 0 w 66"/>
                  <a:gd name="T1" fmla="*/ 42 h 61"/>
                  <a:gd name="T2" fmla="*/ 24 w 66"/>
                  <a:gd name="T3" fmla="*/ 61 h 61"/>
                  <a:gd name="T4" fmla="*/ 47 w 66"/>
                  <a:gd name="T5" fmla="*/ 45 h 61"/>
                  <a:gd name="T6" fmla="*/ 66 w 66"/>
                  <a:gd name="T7" fmla="*/ 41 h 61"/>
                  <a:gd name="T8" fmla="*/ 48 w 66"/>
                  <a:gd name="T9" fmla="*/ 0 h 61"/>
                  <a:gd name="T10" fmla="*/ 0 w 66"/>
                  <a:gd name="T11" fmla="*/ 42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 h="61">
                    <a:moveTo>
                      <a:pt x="0" y="42"/>
                    </a:moveTo>
                    <a:lnTo>
                      <a:pt x="24" y="61"/>
                    </a:lnTo>
                    <a:lnTo>
                      <a:pt x="47" y="45"/>
                    </a:lnTo>
                    <a:lnTo>
                      <a:pt x="66" y="41"/>
                    </a:lnTo>
                    <a:lnTo>
                      <a:pt x="48" y="0"/>
                    </a:lnTo>
                    <a:lnTo>
                      <a:pt x="0" y="42"/>
                    </a:lnTo>
                    <a:close/>
                  </a:path>
                </a:pathLst>
              </a:custGeom>
              <a:solidFill>
                <a:srgbClr val="B7BFC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4" name="Freeform 264"/>
              <p:cNvSpPr>
                <a:spLocks noChangeAspect="1"/>
              </p:cNvSpPr>
              <p:nvPr/>
            </p:nvSpPr>
            <p:spPr bwMode="auto">
              <a:xfrm>
                <a:off x="4543" y="3071"/>
                <a:ext cx="49" cy="19"/>
              </a:xfrm>
              <a:custGeom>
                <a:avLst/>
                <a:gdLst>
                  <a:gd name="T0" fmla="*/ 0 w 49"/>
                  <a:gd name="T1" fmla="*/ 19 h 19"/>
                  <a:gd name="T2" fmla="*/ 49 w 49"/>
                  <a:gd name="T3" fmla="*/ 19 h 19"/>
                  <a:gd name="T4" fmla="*/ 33 w 49"/>
                  <a:gd name="T5" fmla="*/ 0 h 19"/>
                  <a:gd name="T6" fmla="*/ 0 w 49"/>
                  <a:gd name="T7" fmla="*/ 19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 h="19">
                    <a:moveTo>
                      <a:pt x="0" y="19"/>
                    </a:moveTo>
                    <a:lnTo>
                      <a:pt x="49" y="19"/>
                    </a:lnTo>
                    <a:lnTo>
                      <a:pt x="33" y="0"/>
                    </a:lnTo>
                    <a:lnTo>
                      <a:pt x="0" y="19"/>
                    </a:lnTo>
                    <a:close/>
                  </a:path>
                </a:pathLst>
              </a:cu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5" name="Freeform 265"/>
              <p:cNvSpPr>
                <a:spLocks noChangeAspect="1"/>
              </p:cNvSpPr>
              <p:nvPr/>
            </p:nvSpPr>
            <p:spPr bwMode="auto">
              <a:xfrm>
                <a:off x="4511" y="3090"/>
                <a:ext cx="119" cy="16"/>
              </a:xfrm>
              <a:custGeom>
                <a:avLst/>
                <a:gdLst>
                  <a:gd name="T0" fmla="*/ 13 w 119"/>
                  <a:gd name="T1" fmla="*/ 1 h 16"/>
                  <a:gd name="T2" fmla="*/ 109 w 119"/>
                  <a:gd name="T3" fmla="*/ 0 h 16"/>
                  <a:gd name="T4" fmla="*/ 119 w 119"/>
                  <a:gd name="T5" fmla="*/ 16 h 16"/>
                  <a:gd name="T6" fmla="*/ 0 w 119"/>
                  <a:gd name="T7" fmla="*/ 16 h 16"/>
                  <a:gd name="T8" fmla="*/ 13 w 119"/>
                  <a:gd name="T9" fmla="*/ 1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16">
                    <a:moveTo>
                      <a:pt x="13" y="1"/>
                    </a:moveTo>
                    <a:lnTo>
                      <a:pt x="109" y="0"/>
                    </a:lnTo>
                    <a:lnTo>
                      <a:pt x="119" y="16"/>
                    </a:lnTo>
                    <a:lnTo>
                      <a:pt x="0" y="16"/>
                    </a:lnTo>
                    <a:lnTo>
                      <a:pt x="13"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6" name="Freeform 266"/>
              <p:cNvSpPr>
                <a:spLocks noChangeAspect="1"/>
              </p:cNvSpPr>
              <p:nvPr/>
            </p:nvSpPr>
            <p:spPr bwMode="auto">
              <a:xfrm>
                <a:off x="4501" y="3104"/>
                <a:ext cx="137" cy="12"/>
              </a:xfrm>
              <a:custGeom>
                <a:avLst/>
                <a:gdLst>
                  <a:gd name="T0" fmla="*/ 17 w 137"/>
                  <a:gd name="T1" fmla="*/ 2 h 12"/>
                  <a:gd name="T2" fmla="*/ 123 w 137"/>
                  <a:gd name="T3" fmla="*/ 0 h 12"/>
                  <a:gd name="T4" fmla="*/ 137 w 137"/>
                  <a:gd name="T5" fmla="*/ 12 h 12"/>
                  <a:gd name="T6" fmla="*/ 0 w 137"/>
                  <a:gd name="T7" fmla="*/ 12 h 12"/>
                  <a:gd name="T8" fmla="*/ 17 w 137"/>
                  <a:gd name="T9" fmla="*/ 2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2">
                    <a:moveTo>
                      <a:pt x="17" y="2"/>
                    </a:moveTo>
                    <a:lnTo>
                      <a:pt x="123" y="0"/>
                    </a:lnTo>
                    <a:lnTo>
                      <a:pt x="137" y="12"/>
                    </a:lnTo>
                    <a:lnTo>
                      <a:pt x="0" y="12"/>
                    </a:lnTo>
                    <a:lnTo>
                      <a:pt x="17" y="2"/>
                    </a:lnTo>
                    <a:close/>
                  </a:path>
                </a:pathLst>
              </a:cu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7" name="Freeform 267"/>
              <p:cNvSpPr>
                <a:spLocks noChangeAspect="1"/>
              </p:cNvSpPr>
              <p:nvPr/>
            </p:nvSpPr>
            <p:spPr bwMode="auto">
              <a:xfrm>
                <a:off x="4460" y="3115"/>
                <a:ext cx="210" cy="87"/>
              </a:xfrm>
              <a:custGeom>
                <a:avLst/>
                <a:gdLst>
                  <a:gd name="T0" fmla="*/ 41 w 210"/>
                  <a:gd name="T1" fmla="*/ 1 h 87"/>
                  <a:gd name="T2" fmla="*/ 178 w 210"/>
                  <a:gd name="T3" fmla="*/ 0 h 87"/>
                  <a:gd name="T4" fmla="*/ 210 w 210"/>
                  <a:gd name="T5" fmla="*/ 82 h 87"/>
                  <a:gd name="T6" fmla="*/ 179 w 210"/>
                  <a:gd name="T7" fmla="*/ 84 h 87"/>
                  <a:gd name="T8" fmla="*/ 150 w 210"/>
                  <a:gd name="T9" fmla="*/ 15 h 87"/>
                  <a:gd name="T10" fmla="*/ 65 w 210"/>
                  <a:gd name="T11" fmla="*/ 16 h 87"/>
                  <a:gd name="T12" fmla="*/ 24 w 210"/>
                  <a:gd name="T13" fmla="*/ 87 h 87"/>
                  <a:gd name="T14" fmla="*/ 0 w 210"/>
                  <a:gd name="T15" fmla="*/ 87 h 87"/>
                  <a:gd name="T16" fmla="*/ 39 w 210"/>
                  <a:gd name="T17" fmla="*/ 19 h 87"/>
                  <a:gd name="T18" fmla="*/ 24 w 210"/>
                  <a:gd name="T19" fmla="*/ 19 h 87"/>
                  <a:gd name="T20" fmla="*/ 41 w 210"/>
                  <a:gd name="T21" fmla="*/ 1 h 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0" h="87">
                    <a:moveTo>
                      <a:pt x="41" y="1"/>
                    </a:moveTo>
                    <a:lnTo>
                      <a:pt x="178" y="0"/>
                    </a:lnTo>
                    <a:lnTo>
                      <a:pt x="210" y="82"/>
                    </a:lnTo>
                    <a:lnTo>
                      <a:pt x="179" y="84"/>
                    </a:lnTo>
                    <a:lnTo>
                      <a:pt x="150" y="15"/>
                    </a:lnTo>
                    <a:lnTo>
                      <a:pt x="65" y="16"/>
                    </a:lnTo>
                    <a:lnTo>
                      <a:pt x="24" y="87"/>
                    </a:lnTo>
                    <a:lnTo>
                      <a:pt x="0" y="87"/>
                    </a:lnTo>
                    <a:lnTo>
                      <a:pt x="39" y="19"/>
                    </a:lnTo>
                    <a:lnTo>
                      <a:pt x="24" y="19"/>
                    </a:lnTo>
                    <a:lnTo>
                      <a:pt x="41"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8" name="Freeform 268"/>
              <p:cNvSpPr>
                <a:spLocks noChangeAspect="1"/>
              </p:cNvSpPr>
              <p:nvPr/>
            </p:nvSpPr>
            <p:spPr bwMode="auto">
              <a:xfrm>
                <a:off x="4480" y="2988"/>
                <a:ext cx="43" cy="41"/>
              </a:xfrm>
              <a:custGeom>
                <a:avLst/>
                <a:gdLst>
                  <a:gd name="T0" fmla="*/ 27 w 43"/>
                  <a:gd name="T1" fmla="*/ 0 h 41"/>
                  <a:gd name="T2" fmla="*/ 43 w 43"/>
                  <a:gd name="T3" fmla="*/ 11 h 41"/>
                  <a:gd name="T4" fmla="*/ 10 w 43"/>
                  <a:gd name="T5" fmla="*/ 41 h 41"/>
                  <a:gd name="T6" fmla="*/ 0 w 43"/>
                  <a:gd name="T7" fmla="*/ 24 h 41"/>
                  <a:gd name="T8" fmla="*/ 27 w 43"/>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1">
                    <a:moveTo>
                      <a:pt x="27" y="0"/>
                    </a:moveTo>
                    <a:lnTo>
                      <a:pt x="43" y="11"/>
                    </a:lnTo>
                    <a:lnTo>
                      <a:pt x="10" y="41"/>
                    </a:lnTo>
                    <a:lnTo>
                      <a:pt x="0" y="24"/>
                    </a:lnTo>
                    <a:lnTo>
                      <a:pt x="27"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9" name="Freeform 269"/>
              <p:cNvSpPr>
                <a:spLocks noChangeAspect="1"/>
              </p:cNvSpPr>
              <p:nvPr/>
            </p:nvSpPr>
            <p:spPr bwMode="auto">
              <a:xfrm>
                <a:off x="4388" y="2869"/>
                <a:ext cx="111" cy="139"/>
              </a:xfrm>
              <a:custGeom>
                <a:avLst/>
                <a:gdLst>
                  <a:gd name="T0" fmla="*/ 36 w 111"/>
                  <a:gd name="T1" fmla="*/ 18 h 139"/>
                  <a:gd name="T2" fmla="*/ 111 w 111"/>
                  <a:gd name="T3" fmla="*/ 124 h 139"/>
                  <a:gd name="T4" fmla="*/ 94 w 111"/>
                  <a:gd name="T5" fmla="*/ 139 h 139"/>
                  <a:gd name="T6" fmla="*/ 87 w 111"/>
                  <a:gd name="T7" fmla="*/ 132 h 139"/>
                  <a:gd name="T8" fmla="*/ 93 w 111"/>
                  <a:gd name="T9" fmla="*/ 124 h 139"/>
                  <a:gd name="T10" fmla="*/ 29 w 111"/>
                  <a:gd name="T11" fmla="*/ 31 h 139"/>
                  <a:gd name="T12" fmla="*/ 9 w 111"/>
                  <a:gd name="T13" fmla="*/ 29 h 139"/>
                  <a:gd name="T14" fmla="*/ 0 w 111"/>
                  <a:gd name="T15" fmla="*/ 0 h 139"/>
                  <a:gd name="T16" fmla="*/ 36 w 111"/>
                  <a:gd name="T17" fmla="*/ 18 h 1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1" h="139">
                    <a:moveTo>
                      <a:pt x="36" y="18"/>
                    </a:moveTo>
                    <a:lnTo>
                      <a:pt x="111" y="124"/>
                    </a:lnTo>
                    <a:lnTo>
                      <a:pt x="94" y="139"/>
                    </a:lnTo>
                    <a:lnTo>
                      <a:pt x="87" y="132"/>
                    </a:lnTo>
                    <a:lnTo>
                      <a:pt x="93" y="124"/>
                    </a:lnTo>
                    <a:lnTo>
                      <a:pt x="29" y="31"/>
                    </a:lnTo>
                    <a:lnTo>
                      <a:pt x="9" y="29"/>
                    </a:lnTo>
                    <a:lnTo>
                      <a:pt x="0" y="0"/>
                    </a:lnTo>
                    <a:lnTo>
                      <a:pt x="36" y="18"/>
                    </a:lnTo>
                    <a:close/>
                  </a:path>
                </a:pathLst>
              </a:custGeom>
              <a:solidFill>
                <a:srgbClr val="0066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0" name="Line 270"/>
              <p:cNvSpPr>
                <a:spLocks noChangeAspect="1" noChangeShapeType="1"/>
              </p:cNvSpPr>
              <p:nvPr/>
            </p:nvSpPr>
            <p:spPr bwMode="auto">
              <a:xfrm>
                <a:off x="4396" y="2896"/>
                <a:ext cx="2" cy="2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1" name="Line 271"/>
              <p:cNvSpPr>
                <a:spLocks noChangeAspect="1" noChangeShapeType="1"/>
              </p:cNvSpPr>
              <p:nvPr/>
            </p:nvSpPr>
            <p:spPr bwMode="auto">
              <a:xfrm>
                <a:off x="4419" y="2884"/>
                <a:ext cx="169"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2" name="Freeform 272"/>
              <p:cNvSpPr>
                <a:spLocks noChangeAspect="1"/>
              </p:cNvSpPr>
              <p:nvPr/>
            </p:nvSpPr>
            <p:spPr bwMode="auto">
              <a:xfrm>
                <a:off x="4368" y="3194"/>
                <a:ext cx="372" cy="46"/>
              </a:xfrm>
              <a:custGeom>
                <a:avLst/>
                <a:gdLst>
                  <a:gd name="T0" fmla="*/ 0 w 372"/>
                  <a:gd name="T1" fmla="*/ 9 h 46"/>
                  <a:gd name="T2" fmla="*/ 372 w 372"/>
                  <a:gd name="T3" fmla="*/ 0 h 46"/>
                  <a:gd name="T4" fmla="*/ 338 w 372"/>
                  <a:gd name="T5" fmla="*/ 16 h 46"/>
                  <a:gd name="T6" fmla="*/ 320 w 372"/>
                  <a:gd name="T7" fmla="*/ 21 h 46"/>
                  <a:gd name="T8" fmla="*/ 314 w 372"/>
                  <a:gd name="T9" fmla="*/ 38 h 46"/>
                  <a:gd name="T10" fmla="*/ 296 w 372"/>
                  <a:gd name="T11" fmla="*/ 39 h 46"/>
                  <a:gd name="T12" fmla="*/ 283 w 372"/>
                  <a:gd name="T13" fmla="*/ 46 h 46"/>
                  <a:gd name="T14" fmla="*/ 149 w 372"/>
                  <a:gd name="T15" fmla="*/ 46 h 46"/>
                  <a:gd name="T16" fmla="*/ 98 w 372"/>
                  <a:gd name="T17" fmla="*/ 40 h 46"/>
                  <a:gd name="T18" fmla="*/ 41 w 372"/>
                  <a:gd name="T19" fmla="*/ 30 h 46"/>
                  <a:gd name="T20" fmla="*/ 0 w 372"/>
                  <a:gd name="T21" fmla="*/ 9 h 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46">
                    <a:moveTo>
                      <a:pt x="0" y="9"/>
                    </a:moveTo>
                    <a:lnTo>
                      <a:pt x="372" y="0"/>
                    </a:lnTo>
                    <a:lnTo>
                      <a:pt x="338" y="16"/>
                    </a:lnTo>
                    <a:lnTo>
                      <a:pt x="320" y="21"/>
                    </a:lnTo>
                    <a:lnTo>
                      <a:pt x="314" y="38"/>
                    </a:lnTo>
                    <a:lnTo>
                      <a:pt x="296" y="39"/>
                    </a:lnTo>
                    <a:lnTo>
                      <a:pt x="283" y="46"/>
                    </a:lnTo>
                    <a:lnTo>
                      <a:pt x="149" y="46"/>
                    </a:lnTo>
                    <a:lnTo>
                      <a:pt x="98" y="40"/>
                    </a:lnTo>
                    <a:lnTo>
                      <a:pt x="41" y="30"/>
                    </a:lnTo>
                    <a:lnTo>
                      <a:pt x="0" y="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3" name="Freeform 273"/>
              <p:cNvSpPr>
                <a:spLocks noChangeAspect="1"/>
              </p:cNvSpPr>
              <p:nvPr/>
            </p:nvSpPr>
            <p:spPr bwMode="auto">
              <a:xfrm>
                <a:off x="4562" y="3130"/>
                <a:ext cx="16" cy="69"/>
              </a:xfrm>
              <a:custGeom>
                <a:avLst/>
                <a:gdLst>
                  <a:gd name="T0" fmla="*/ 4 w 16"/>
                  <a:gd name="T1" fmla="*/ 0 h 69"/>
                  <a:gd name="T2" fmla="*/ 0 w 16"/>
                  <a:gd name="T3" fmla="*/ 69 h 69"/>
                  <a:gd name="T4" fmla="*/ 16 w 16"/>
                  <a:gd name="T5" fmla="*/ 69 h 69"/>
                  <a:gd name="T6" fmla="*/ 15 w 16"/>
                  <a:gd name="T7" fmla="*/ 0 h 69"/>
                  <a:gd name="T8" fmla="*/ 4 w 16"/>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69">
                    <a:moveTo>
                      <a:pt x="4" y="0"/>
                    </a:moveTo>
                    <a:lnTo>
                      <a:pt x="0" y="69"/>
                    </a:lnTo>
                    <a:lnTo>
                      <a:pt x="16" y="69"/>
                    </a:lnTo>
                    <a:lnTo>
                      <a:pt x="15" y="0"/>
                    </a:lnTo>
                    <a:lnTo>
                      <a:pt x="4" y="0"/>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4" name="Line 274"/>
              <p:cNvSpPr>
                <a:spLocks noChangeAspect="1" noChangeShapeType="1"/>
              </p:cNvSpPr>
              <p:nvPr/>
            </p:nvSpPr>
            <p:spPr bwMode="auto">
              <a:xfrm>
                <a:off x="4578" y="3132"/>
                <a:ext cx="44"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5" name="Line 275"/>
              <p:cNvSpPr>
                <a:spLocks noChangeAspect="1" noChangeShapeType="1"/>
              </p:cNvSpPr>
              <p:nvPr/>
            </p:nvSpPr>
            <p:spPr bwMode="auto">
              <a:xfrm>
                <a:off x="4580" y="3167"/>
                <a:ext cx="55" cy="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6" name="Line 276"/>
              <p:cNvSpPr>
                <a:spLocks noChangeAspect="1" noChangeShapeType="1"/>
              </p:cNvSpPr>
              <p:nvPr/>
            </p:nvSpPr>
            <p:spPr bwMode="auto">
              <a:xfrm flipH="1">
                <a:off x="4577" y="3132"/>
                <a:ext cx="32" cy="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7" name="Line 277"/>
              <p:cNvSpPr>
                <a:spLocks noChangeAspect="1" noChangeShapeType="1"/>
              </p:cNvSpPr>
              <p:nvPr/>
            </p:nvSpPr>
            <p:spPr bwMode="auto">
              <a:xfrm flipH="1">
                <a:off x="4574" y="3164"/>
                <a:ext cx="49" cy="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8" name="Line 278"/>
              <p:cNvSpPr>
                <a:spLocks noChangeAspect="1" noChangeShapeType="1"/>
              </p:cNvSpPr>
              <p:nvPr/>
            </p:nvSpPr>
            <p:spPr bwMode="auto">
              <a:xfrm flipH="1">
                <a:off x="4508" y="3132"/>
                <a:ext cx="55"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09" name="Line 279"/>
              <p:cNvSpPr>
                <a:spLocks noChangeAspect="1" noChangeShapeType="1"/>
              </p:cNvSpPr>
              <p:nvPr/>
            </p:nvSpPr>
            <p:spPr bwMode="auto">
              <a:xfrm flipH="1">
                <a:off x="4487" y="3171"/>
                <a:ext cx="77"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0" name="Line 280"/>
              <p:cNvSpPr>
                <a:spLocks noChangeAspect="1" noChangeShapeType="1"/>
              </p:cNvSpPr>
              <p:nvPr/>
            </p:nvSpPr>
            <p:spPr bwMode="auto">
              <a:xfrm>
                <a:off x="4527" y="3132"/>
                <a:ext cx="34" cy="3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1" name="Line 281"/>
              <p:cNvSpPr>
                <a:spLocks noChangeAspect="1" noChangeShapeType="1"/>
              </p:cNvSpPr>
              <p:nvPr/>
            </p:nvSpPr>
            <p:spPr bwMode="auto">
              <a:xfrm>
                <a:off x="4504" y="3167"/>
                <a:ext cx="56" cy="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2" name="Freeform 282"/>
              <p:cNvSpPr>
                <a:spLocks noChangeAspect="1"/>
              </p:cNvSpPr>
              <p:nvPr/>
            </p:nvSpPr>
            <p:spPr bwMode="auto">
              <a:xfrm>
                <a:off x="4650" y="3143"/>
                <a:ext cx="68" cy="50"/>
              </a:xfrm>
              <a:custGeom>
                <a:avLst/>
                <a:gdLst>
                  <a:gd name="T0" fmla="*/ 0 w 68"/>
                  <a:gd name="T1" fmla="*/ 0 h 50"/>
                  <a:gd name="T2" fmla="*/ 17 w 68"/>
                  <a:gd name="T3" fmla="*/ 50 h 50"/>
                  <a:gd name="T4" fmla="*/ 68 w 68"/>
                  <a:gd name="T5" fmla="*/ 48 h 50"/>
                  <a:gd name="T6" fmla="*/ 65 w 68"/>
                  <a:gd name="T7" fmla="*/ 0 h 50"/>
                  <a:gd name="T8" fmla="*/ 0 w 68"/>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50">
                    <a:moveTo>
                      <a:pt x="0" y="0"/>
                    </a:moveTo>
                    <a:lnTo>
                      <a:pt x="17" y="50"/>
                    </a:lnTo>
                    <a:lnTo>
                      <a:pt x="68" y="48"/>
                    </a:lnTo>
                    <a:lnTo>
                      <a:pt x="65" y="0"/>
                    </a:lnTo>
                    <a:lnTo>
                      <a:pt x="0" y="0"/>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3" name="Freeform 283"/>
              <p:cNvSpPr>
                <a:spLocks noChangeAspect="1"/>
              </p:cNvSpPr>
              <p:nvPr/>
            </p:nvSpPr>
            <p:spPr bwMode="auto">
              <a:xfrm>
                <a:off x="4646" y="3118"/>
                <a:ext cx="89" cy="25"/>
              </a:xfrm>
              <a:custGeom>
                <a:avLst/>
                <a:gdLst>
                  <a:gd name="T0" fmla="*/ 3 w 89"/>
                  <a:gd name="T1" fmla="*/ 25 h 25"/>
                  <a:gd name="T2" fmla="*/ 89 w 89"/>
                  <a:gd name="T3" fmla="*/ 24 h 25"/>
                  <a:gd name="T4" fmla="*/ 36 w 89"/>
                  <a:gd name="T5" fmla="*/ 0 h 25"/>
                  <a:gd name="T6" fmla="*/ 0 w 89"/>
                  <a:gd name="T7" fmla="*/ 15 h 25"/>
                  <a:gd name="T8" fmla="*/ 3 w 89"/>
                  <a:gd name="T9" fmla="*/ 25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25">
                    <a:moveTo>
                      <a:pt x="3" y="25"/>
                    </a:moveTo>
                    <a:lnTo>
                      <a:pt x="89" y="24"/>
                    </a:lnTo>
                    <a:lnTo>
                      <a:pt x="36" y="0"/>
                    </a:lnTo>
                    <a:lnTo>
                      <a:pt x="0" y="15"/>
                    </a:lnTo>
                    <a:lnTo>
                      <a:pt x="3" y="25"/>
                    </a:lnTo>
                    <a:close/>
                  </a:path>
                </a:pathLst>
              </a:cu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4" name="Line 284"/>
              <p:cNvSpPr>
                <a:spLocks noChangeAspect="1" noChangeShapeType="1"/>
              </p:cNvSpPr>
              <p:nvPr/>
            </p:nvSpPr>
            <p:spPr bwMode="auto">
              <a:xfrm flipV="1">
                <a:off x="4317" y="2962"/>
                <a:ext cx="21" cy="14"/>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5" name="Line 285"/>
              <p:cNvSpPr>
                <a:spLocks noChangeAspect="1" noChangeShapeType="1"/>
              </p:cNvSpPr>
              <p:nvPr/>
            </p:nvSpPr>
            <p:spPr bwMode="auto">
              <a:xfrm>
                <a:off x="4274" y="2886"/>
                <a:ext cx="23" cy="12"/>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6" name="Line 286"/>
              <p:cNvSpPr>
                <a:spLocks noChangeAspect="1" noChangeShapeType="1"/>
              </p:cNvSpPr>
              <p:nvPr/>
            </p:nvSpPr>
            <p:spPr bwMode="auto">
              <a:xfrm>
                <a:off x="4323" y="2795"/>
                <a:ext cx="23" cy="18"/>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7" name="Line 287"/>
              <p:cNvSpPr>
                <a:spLocks noChangeAspect="1" noChangeShapeType="1"/>
              </p:cNvSpPr>
              <p:nvPr/>
            </p:nvSpPr>
            <p:spPr bwMode="auto">
              <a:xfrm>
                <a:off x="4414" y="2763"/>
                <a:ext cx="7" cy="27"/>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8" name="Line 288"/>
              <p:cNvSpPr>
                <a:spLocks noChangeAspect="1" noChangeShapeType="1"/>
              </p:cNvSpPr>
              <p:nvPr/>
            </p:nvSpPr>
            <p:spPr bwMode="auto">
              <a:xfrm flipH="1">
                <a:off x="4487" y="2801"/>
                <a:ext cx="3" cy="23"/>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19" name="Line 289"/>
              <p:cNvSpPr>
                <a:spLocks noChangeAspect="1" noChangeShapeType="1"/>
              </p:cNvSpPr>
              <p:nvPr/>
            </p:nvSpPr>
            <p:spPr bwMode="auto">
              <a:xfrm>
                <a:off x="4508" y="3166"/>
                <a:ext cx="55" cy="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20" name="Line 290"/>
              <p:cNvSpPr>
                <a:spLocks noChangeAspect="1" noChangeShapeType="1"/>
              </p:cNvSpPr>
              <p:nvPr/>
            </p:nvSpPr>
            <p:spPr bwMode="auto">
              <a:xfrm flipV="1">
                <a:off x="4578" y="3163"/>
                <a:ext cx="46"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2588" name="Picture 291" descr="MC90043485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501" y="96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89" name="Line 292"/>
            <p:cNvSpPr>
              <a:spLocks noChangeShapeType="1"/>
            </p:cNvSpPr>
            <p:nvPr/>
          </p:nvSpPr>
          <p:spPr bwMode="auto">
            <a:xfrm flipH="1">
              <a:off x="1247" y="1180"/>
              <a:ext cx="259" cy="37"/>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2590" name="Line 293"/>
            <p:cNvSpPr>
              <a:spLocks noChangeShapeType="1"/>
            </p:cNvSpPr>
            <p:nvPr/>
          </p:nvSpPr>
          <p:spPr bwMode="auto">
            <a:xfrm flipV="1">
              <a:off x="1506" y="1289"/>
              <a:ext cx="73" cy="145"/>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grpSp>
        <p:nvGrpSpPr>
          <p:cNvPr id="12365" name="Group 294"/>
          <p:cNvGrpSpPr>
            <a:grpSpLocks/>
          </p:cNvGrpSpPr>
          <p:nvPr/>
        </p:nvGrpSpPr>
        <p:grpSpPr bwMode="auto">
          <a:xfrm flipH="1">
            <a:off x="4514850" y="1471613"/>
            <a:ext cx="1371600" cy="419100"/>
            <a:chOff x="816" y="1728"/>
            <a:chExt cx="4010" cy="1202"/>
          </a:xfrm>
        </p:grpSpPr>
        <p:grpSp>
          <p:nvGrpSpPr>
            <p:cNvPr id="12486" name="Group 295"/>
            <p:cNvGrpSpPr>
              <a:grpSpLocks/>
            </p:cNvGrpSpPr>
            <p:nvPr/>
          </p:nvGrpSpPr>
          <p:grpSpPr bwMode="auto">
            <a:xfrm>
              <a:off x="816" y="1728"/>
              <a:ext cx="3905" cy="1045"/>
              <a:chOff x="816" y="1728"/>
              <a:chExt cx="3905" cy="1045"/>
            </a:xfrm>
          </p:grpSpPr>
          <p:sp>
            <p:nvSpPr>
              <p:cNvPr id="12533" name="Freeform 296"/>
              <p:cNvSpPr>
                <a:spLocks/>
              </p:cNvSpPr>
              <p:nvPr/>
            </p:nvSpPr>
            <p:spPr bwMode="auto">
              <a:xfrm>
                <a:off x="816" y="1728"/>
                <a:ext cx="3905" cy="1045"/>
              </a:xfrm>
              <a:custGeom>
                <a:avLst/>
                <a:gdLst>
                  <a:gd name="T0" fmla="*/ 3712 w 3905"/>
                  <a:gd name="T1" fmla="*/ 0 h 1045"/>
                  <a:gd name="T2" fmla="*/ 3183 w 3905"/>
                  <a:gd name="T3" fmla="*/ 612 h 1045"/>
                  <a:gd name="T4" fmla="*/ 3138 w 3905"/>
                  <a:gd name="T5" fmla="*/ 638 h 1045"/>
                  <a:gd name="T6" fmla="*/ 1502 w 3905"/>
                  <a:gd name="T7" fmla="*/ 638 h 1045"/>
                  <a:gd name="T8" fmla="*/ 375 w 3905"/>
                  <a:gd name="T9" fmla="*/ 615 h 1045"/>
                  <a:gd name="T10" fmla="*/ 322 w 3905"/>
                  <a:gd name="T11" fmla="*/ 622 h 1045"/>
                  <a:gd name="T12" fmla="*/ 270 w 3905"/>
                  <a:gd name="T13" fmla="*/ 638 h 1045"/>
                  <a:gd name="T14" fmla="*/ 228 w 3905"/>
                  <a:gd name="T15" fmla="*/ 658 h 1045"/>
                  <a:gd name="T16" fmla="*/ 182 w 3905"/>
                  <a:gd name="T17" fmla="*/ 684 h 1045"/>
                  <a:gd name="T18" fmla="*/ 147 w 3905"/>
                  <a:gd name="T19" fmla="*/ 713 h 1045"/>
                  <a:gd name="T20" fmla="*/ 112 w 3905"/>
                  <a:gd name="T21" fmla="*/ 762 h 1045"/>
                  <a:gd name="T22" fmla="*/ 77 w 3905"/>
                  <a:gd name="T23" fmla="*/ 785 h 1045"/>
                  <a:gd name="T24" fmla="*/ 46 w 3905"/>
                  <a:gd name="T25" fmla="*/ 805 h 1045"/>
                  <a:gd name="T26" fmla="*/ 21 w 3905"/>
                  <a:gd name="T27" fmla="*/ 828 h 1045"/>
                  <a:gd name="T28" fmla="*/ 7 w 3905"/>
                  <a:gd name="T29" fmla="*/ 851 h 1045"/>
                  <a:gd name="T30" fmla="*/ 0 w 3905"/>
                  <a:gd name="T31" fmla="*/ 867 h 1045"/>
                  <a:gd name="T32" fmla="*/ 4 w 3905"/>
                  <a:gd name="T33" fmla="*/ 890 h 1045"/>
                  <a:gd name="T34" fmla="*/ 14 w 3905"/>
                  <a:gd name="T35" fmla="*/ 916 h 1045"/>
                  <a:gd name="T36" fmla="*/ 46 w 3905"/>
                  <a:gd name="T37" fmla="*/ 939 h 1045"/>
                  <a:gd name="T38" fmla="*/ 102 w 3905"/>
                  <a:gd name="T39" fmla="*/ 962 h 1045"/>
                  <a:gd name="T40" fmla="*/ 165 w 3905"/>
                  <a:gd name="T41" fmla="*/ 975 h 1045"/>
                  <a:gd name="T42" fmla="*/ 245 w 3905"/>
                  <a:gd name="T43" fmla="*/ 985 h 1045"/>
                  <a:gd name="T44" fmla="*/ 343 w 3905"/>
                  <a:gd name="T45" fmla="*/ 995 h 1045"/>
                  <a:gd name="T46" fmla="*/ 693 w 3905"/>
                  <a:gd name="T47" fmla="*/ 1001 h 1045"/>
                  <a:gd name="T48" fmla="*/ 2416 w 3905"/>
                  <a:gd name="T49" fmla="*/ 1044 h 1045"/>
                  <a:gd name="T50" fmla="*/ 2861 w 3905"/>
                  <a:gd name="T51" fmla="*/ 1044 h 1045"/>
                  <a:gd name="T52" fmla="*/ 3106 w 3905"/>
                  <a:gd name="T53" fmla="*/ 1018 h 1045"/>
                  <a:gd name="T54" fmla="*/ 3246 w 3905"/>
                  <a:gd name="T55" fmla="*/ 998 h 1045"/>
                  <a:gd name="T56" fmla="*/ 3344 w 3905"/>
                  <a:gd name="T57" fmla="*/ 978 h 1045"/>
                  <a:gd name="T58" fmla="*/ 3698 w 3905"/>
                  <a:gd name="T59" fmla="*/ 877 h 1045"/>
                  <a:gd name="T60" fmla="*/ 3873 w 3905"/>
                  <a:gd name="T61" fmla="*/ 811 h 1045"/>
                  <a:gd name="T62" fmla="*/ 3792 w 3905"/>
                  <a:gd name="T63" fmla="*/ 759 h 1045"/>
                  <a:gd name="T64" fmla="*/ 3747 w 3905"/>
                  <a:gd name="T65" fmla="*/ 494 h 1045"/>
                  <a:gd name="T66" fmla="*/ 3904 w 3905"/>
                  <a:gd name="T67" fmla="*/ 0 h 10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05" h="1045">
                    <a:moveTo>
                      <a:pt x="3904" y="0"/>
                    </a:moveTo>
                    <a:lnTo>
                      <a:pt x="3712" y="0"/>
                    </a:lnTo>
                    <a:lnTo>
                      <a:pt x="3194" y="599"/>
                    </a:lnTo>
                    <a:lnTo>
                      <a:pt x="3183" y="612"/>
                    </a:lnTo>
                    <a:lnTo>
                      <a:pt x="3162" y="628"/>
                    </a:lnTo>
                    <a:lnTo>
                      <a:pt x="3138" y="638"/>
                    </a:lnTo>
                    <a:lnTo>
                      <a:pt x="2143" y="645"/>
                    </a:lnTo>
                    <a:lnTo>
                      <a:pt x="1502" y="638"/>
                    </a:lnTo>
                    <a:lnTo>
                      <a:pt x="403" y="612"/>
                    </a:lnTo>
                    <a:lnTo>
                      <a:pt x="375" y="615"/>
                    </a:lnTo>
                    <a:lnTo>
                      <a:pt x="350" y="615"/>
                    </a:lnTo>
                    <a:lnTo>
                      <a:pt x="322" y="622"/>
                    </a:lnTo>
                    <a:lnTo>
                      <a:pt x="298" y="628"/>
                    </a:lnTo>
                    <a:lnTo>
                      <a:pt x="270" y="638"/>
                    </a:lnTo>
                    <a:lnTo>
                      <a:pt x="245" y="648"/>
                    </a:lnTo>
                    <a:lnTo>
                      <a:pt x="228" y="658"/>
                    </a:lnTo>
                    <a:lnTo>
                      <a:pt x="203" y="671"/>
                    </a:lnTo>
                    <a:lnTo>
                      <a:pt x="182" y="684"/>
                    </a:lnTo>
                    <a:lnTo>
                      <a:pt x="165" y="697"/>
                    </a:lnTo>
                    <a:lnTo>
                      <a:pt x="147" y="713"/>
                    </a:lnTo>
                    <a:lnTo>
                      <a:pt x="126" y="736"/>
                    </a:lnTo>
                    <a:lnTo>
                      <a:pt x="112" y="762"/>
                    </a:lnTo>
                    <a:lnTo>
                      <a:pt x="98" y="775"/>
                    </a:lnTo>
                    <a:lnTo>
                      <a:pt x="77" y="785"/>
                    </a:lnTo>
                    <a:lnTo>
                      <a:pt x="56" y="798"/>
                    </a:lnTo>
                    <a:lnTo>
                      <a:pt x="46" y="805"/>
                    </a:lnTo>
                    <a:lnTo>
                      <a:pt x="32" y="818"/>
                    </a:lnTo>
                    <a:lnTo>
                      <a:pt x="21" y="828"/>
                    </a:lnTo>
                    <a:lnTo>
                      <a:pt x="14" y="838"/>
                    </a:lnTo>
                    <a:lnTo>
                      <a:pt x="7" y="851"/>
                    </a:lnTo>
                    <a:lnTo>
                      <a:pt x="4" y="861"/>
                    </a:lnTo>
                    <a:lnTo>
                      <a:pt x="0" y="867"/>
                    </a:lnTo>
                    <a:lnTo>
                      <a:pt x="0" y="877"/>
                    </a:lnTo>
                    <a:lnTo>
                      <a:pt x="4" y="890"/>
                    </a:lnTo>
                    <a:lnTo>
                      <a:pt x="7" y="903"/>
                    </a:lnTo>
                    <a:lnTo>
                      <a:pt x="14" y="916"/>
                    </a:lnTo>
                    <a:lnTo>
                      <a:pt x="28" y="926"/>
                    </a:lnTo>
                    <a:lnTo>
                      <a:pt x="46" y="939"/>
                    </a:lnTo>
                    <a:lnTo>
                      <a:pt x="74" y="952"/>
                    </a:lnTo>
                    <a:lnTo>
                      <a:pt x="102" y="962"/>
                    </a:lnTo>
                    <a:lnTo>
                      <a:pt x="130" y="968"/>
                    </a:lnTo>
                    <a:lnTo>
                      <a:pt x="165" y="975"/>
                    </a:lnTo>
                    <a:lnTo>
                      <a:pt x="203" y="982"/>
                    </a:lnTo>
                    <a:lnTo>
                      <a:pt x="245" y="985"/>
                    </a:lnTo>
                    <a:lnTo>
                      <a:pt x="298" y="991"/>
                    </a:lnTo>
                    <a:lnTo>
                      <a:pt x="343" y="995"/>
                    </a:lnTo>
                    <a:lnTo>
                      <a:pt x="434" y="998"/>
                    </a:lnTo>
                    <a:lnTo>
                      <a:pt x="693" y="1001"/>
                    </a:lnTo>
                    <a:lnTo>
                      <a:pt x="1257" y="1008"/>
                    </a:lnTo>
                    <a:lnTo>
                      <a:pt x="2416" y="1044"/>
                    </a:lnTo>
                    <a:lnTo>
                      <a:pt x="2472" y="1044"/>
                    </a:lnTo>
                    <a:lnTo>
                      <a:pt x="2861" y="1044"/>
                    </a:lnTo>
                    <a:lnTo>
                      <a:pt x="2949" y="1034"/>
                    </a:lnTo>
                    <a:lnTo>
                      <a:pt x="3106" y="1018"/>
                    </a:lnTo>
                    <a:lnTo>
                      <a:pt x="3187" y="1008"/>
                    </a:lnTo>
                    <a:lnTo>
                      <a:pt x="3246" y="998"/>
                    </a:lnTo>
                    <a:lnTo>
                      <a:pt x="3299" y="988"/>
                    </a:lnTo>
                    <a:lnTo>
                      <a:pt x="3344" y="978"/>
                    </a:lnTo>
                    <a:lnTo>
                      <a:pt x="3407" y="962"/>
                    </a:lnTo>
                    <a:lnTo>
                      <a:pt x="3698" y="877"/>
                    </a:lnTo>
                    <a:lnTo>
                      <a:pt x="3764" y="851"/>
                    </a:lnTo>
                    <a:lnTo>
                      <a:pt x="3873" y="811"/>
                    </a:lnTo>
                    <a:lnTo>
                      <a:pt x="3873" y="782"/>
                    </a:lnTo>
                    <a:lnTo>
                      <a:pt x="3792" y="759"/>
                    </a:lnTo>
                    <a:lnTo>
                      <a:pt x="3684" y="697"/>
                    </a:lnTo>
                    <a:lnTo>
                      <a:pt x="3747" y="494"/>
                    </a:lnTo>
                    <a:lnTo>
                      <a:pt x="3806" y="304"/>
                    </a:lnTo>
                    <a:lnTo>
                      <a:pt x="3904" y="0"/>
                    </a:lnTo>
                  </a:path>
                </a:pathLst>
              </a:custGeom>
              <a:solidFill>
                <a:srgbClr val="BFBFB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34" name="Group 297"/>
              <p:cNvGrpSpPr>
                <a:grpSpLocks/>
              </p:cNvGrpSpPr>
              <p:nvPr/>
            </p:nvGrpSpPr>
            <p:grpSpPr bwMode="auto">
              <a:xfrm>
                <a:off x="1163" y="2399"/>
                <a:ext cx="2875" cy="171"/>
                <a:chOff x="1163" y="2399"/>
                <a:chExt cx="2875" cy="171"/>
              </a:xfrm>
            </p:grpSpPr>
            <p:sp>
              <p:nvSpPr>
                <p:cNvPr id="12582" name="Freeform 298"/>
                <p:cNvSpPr>
                  <a:spLocks/>
                </p:cNvSpPr>
                <p:nvPr/>
              </p:nvSpPr>
              <p:spPr bwMode="auto">
                <a:xfrm>
                  <a:off x="1163" y="2399"/>
                  <a:ext cx="71" cy="164"/>
                </a:xfrm>
                <a:custGeom>
                  <a:avLst/>
                  <a:gdLst>
                    <a:gd name="T0" fmla="*/ 70 w 71"/>
                    <a:gd name="T1" fmla="*/ 0 h 164"/>
                    <a:gd name="T2" fmla="*/ 11 w 71"/>
                    <a:gd name="T3" fmla="*/ 0 h 164"/>
                    <a:gd name="T4" fmla="*/ 7 w 71"/>
                    <a:gd name="T5" fmla="*/ 7 h 164"/>
                    <a:gd name="T6" fmla="*/ 4 w 71"/>
                    <a:gd name="T7" fmla="*/ 20 h 164"/>
                    <a:gd name="T8" fmla="*/ 4 w 71"/>
                    <a:gd name="T9" fmla="*/ 29 h 164"/>
                    <a:gd name="T10" fmla="*/ 0 w 71"/>
                    <a:gd name="T11" fmla="*/ 42 h 164"/>
                    <a:gd name="T12" fmla="*/ 4 w 71"/>
                    <a:gd name="T13" fmla="*/ 124 h 164"/>
                    <a:gd name="T14" fmla="*/ 4 w 71"/>
                    <a:gd name="T15" fmla="*/ 143 h 164"/>
                    <a:gd name="T16" fmla="*/ 11 w 71"/>
                    <a:gd name="T17" fmla="*/ 163 h 164"/>
                    <a:gd name="T18" fmla="*/ 70 w 71"/>
                    <a:gd name="T19" fmla="*/ 163 h 164"/>
                    <a:gd name="T20" fmla="*/ 67 w 71"/>
                    <a:gd name="T21" fmla="*/ 143 h 164"/>
                    <a:gd name="T22" fmla="*/ 63 w 71"/>
                    <a:gd name="T23" fmla="*/ 124 h 164"/>
                    <a:gd name="T24" fmla="*/ 63 w 71"/>
                    <a:gd name="T25" fmla="*/ 46 h 164"/>
                    <a:gd name="T26" fmla="*/ 63 w 71"/>
                    <a:gd name="T27" fmla="*/ 29 h 164"/>
                    <a:gd name="T28" fmla="*/ 67 w 71"/>
                    <a:gd name="T29" fmla="*/ 16 h 164"/>
                    <a:gd name="T30" fmla="*/ 67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1" y="0"/>
                      </a:lnTo>
                      <a:lnTo>
                        <a:pt x="7" y="7"/>
                      </a:lnTo>
                      <a:lnTo>
                        <a:pt x="4" y="20"/>
                      </a:lnTo>
                      <a:lnTo>
                        <a:pt x="4" y="29"/>
                      </a:lnTo>
                      <a:lnTo>
                        <a:pt x="0" y="42"/>
                      </a:lnTo>
                      <a:lnTo>
                        <a:pt x="4" y="124"/>
                      </a:lnTo>
                      <a:lnTo>
                        <a:pt x="4" y="143"/>
                      </a:lnTo>
                      <a:lnTo>
                        <a:pt x="11" y="163"/>
                      </a:lnTo>
                      <a:lnTo>
                        <a:pt x="70" y="163"/>
                      </a:lnTo>
                      <a:lnTo>
                        <a:pt x="67" y="143"/>
                      </a:lnTo>
                      <a:lnTo>
                        <a:pt x="63" y="124"/>
                      </a:lnTo>
                      <a:lnTo>
                        <a:pt x="63" y="46"/>
                      </a:lnTo>
                      <a:lnTo>
                        <a:pt x="63" y="29"/>
                      </a:lnTo>
                      <a:lnTo>
                        <a:pt x="67" y="16"/>
                      </a:lnTo>
                      <a:lnTo>
                        <a:pt x="67"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83" name="Freeform 299"/>
                <p:cNvSpPr>
                  <a:spLocks/>
                </p:cNvSpPr>
                <p:nvPr/>
              </p:nvSpPr>
              <p:spPr bwMode="auto">
                <a:xfrm>
                  <a:off x="1944" y="2406"/>
                  <a:ext cx="71" cy="164"/>
                </a:xfrm>
                <a:custGeom>
                  <a:avLst/>
                  <a:gdLst>
                    <a:gd name="T0" fmla="*/ 70 w 71"/>
                    <a:gd name="T1" fmla="*/ 0 h 164"/>
                    <a:gd name="T2" fmla="*/ 10 w 71"/>
                    <a:gd name="T3" fmla="*/ 0 h 164"/>
                    <a:gd name="T4" fmla="*/ 7 w 71"/>
                    <a:gd name="T5" fmla="*/ 7 h 164"/>
                    <a:gd name="T6" fmla="*/ 3 w 71"/>
                    <a:gd name="T7" fmla="*/ 20 h 164"/>
                    <a:gd name="T8" fmla="*/ 0 w 71"/>
                    <a:gd name="T9" fmla="*/ 29 h 164"/>
                    <a:gd name="T10" fmla="*/ 0 w 71"/>
                    <a:gd name="T11" fmla="*/ 42 h 164"/>
                    <a:gd name="T12" fmla="*/ 3 w 71"/>
                    <a:gd name="T13" fmla="*/ 124 h 164"/>
                    <a:gd name="T14" fmla="*/ 3 w 71"/>
                    <a:gd name="T15" fmla="*/ 143 h 164"/>
                    <a:gd name="T16" fmla="*/ 10 w 71"/>
                    <a:gd name="T17" fmla="*/ 163 h 164"/>
                    <a:gd name="T18" fmla="*/ 70 w 71"/>
                    <a:gd name="T19" fmla="*/ 163 h 164"/>
                    <a:gd name="T20" fmla="*/ 66 w 71"/>
                    <a:gd name="T21" fmla="*/ 143 h 164"/>
                    <a:gd name="T22" fmla="*/ 63 w 71"/>
                    <a:gd name="T23" fmla="*/ 127 h 164"/>
                    <a:gd name="T24" fmla="*/ 63 w 71"/>
                    <a:gd name="T25" fmla="*/ 46 h 164"/>
                    <a:gd name="T26" fmla="*/ 63 w 71"/>
                    <a:gd name="T27" fmla="*/ 29 h 164"/>
                    <a:gd name="T28" fmla="*/ 63 w 71"/>
                    <a:gd name="T29" fmla="*/ 16 h 164"/>
                    <a:gd name="T30" fmla="*/ 66 w 71"/>
                    <a:gd name="T31" fmla="*/ 7 h 164"/>
                    <a:gd name="T32" fmla="*/ 70 w 71"/>
                    <a:gd name="T33" fmla="*/ 0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164">
                      <a:moveTo>
                        <a:pt x="70" y="0"/>
                      </a:moveTo>
                      <a:lnTo>
                        <a:pt x="10" y="0"/>
                      </a:lnTo>
                      <a:lnTo>
                        <a:pt x="7" y="7"/>
                      </a:lnTo>
                      <a:lnTo>
                        <a:pt x="3" y="20"/>
                      </a:lnTo>
                      <a:lnTo>
                        <a:pt x="0" y="29"/>
                      </a:lnTo>
                      <a:lnTo>
                        <a:pt x="0" y="42"/>
                      </a:lnTo>
                      <a:lnTo>
                        <a:pt x="3" y="124"/>
                      </a:lnTo>
                      <a:lnTo>
                        <a:pt x="3" y="143"/>
                      </a:lnTo>
                      <a:lnTo>
                        <a:pt x="10" y="163"/>
                      </a:lnTo>
                      <a:lnTo>
                        <a:pt x="70" y="163"/>
                      </a:lnTo>
                      <a:lnTo>
                        <a:pt x="66" y="143"/>
                      </a:lnTo>
                      <a:lnTo>
                        <a:pt x="63" y="127"/>
                      </a:lnTo>
                      <a:lnTo>
                        <a:pt x="63" y="46"/>
                      </a:lnTo>
                      <a:lnTo>
                        <a:pt x="63" y="29"/>
                      </a:lnTo>
                      <a:lnTo>
                        <a:pt x="63"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84" name="Freeform 300"/>
                <p:cNvSpPr>
                  <a:spLocks/>
                </p:cNvSpPr>
                <p:nvPr/>
              </p:nvSpPr>
              <p:spPr bwMode="auto">
                <a:xfrm>
                  <a:off x="3271" y="2415"/>
                  <a:ext cx="71" cy="145"/>
                </a:xfrm>
                <a:custGeom>
                  <a:avLst/>
                  <a:gdLst>
                    <a:gd name="T0" fmla="*/ 70 w 71"/>
                    <a:gd name="T1" fmla="*/ 0 h 145"/>
                    <a:gd name="T2" fmla="*/ 10 w 71"/>
                    <a:gd name="T3" fmla="*/ 0 h 145"/>
                    <a:gd name="T4" fmla="*/ 7 w 71"/>
                    <a:gd name="T5" fmla="*/ 7 h 145"/>
                    <a:gd name="T6" fmla="*/ 3 w 71"/>
                    <a:gd name="T7" fmla="*/ 20 h 145"/>
                    <a:gd name="T8" fmla="*/ 0 w 71"/>
                    <a:gd name="T9" fmla="*/ 26 h 145"/>
                    <a:gd name="T10" fmla="*/ 0 w 71"/>
                    <a:gd name="T11" fmla="*/ 42 h 145"/>
                    <a:gd name="T12" fmla="*/ 3 w 71"/>
                    <a:gd name="T13" fmla="*/ 124 h 145"/>
                    <a:gd name="T14" fmla="*/ 3 w 71"/>
                    <a:gd name="T15" fmla="*/ 144 h 145"/>
                    <a:gd name="T16" fmla="*/ 66 w 71"/>
                    <a:gd name="T17" fmla="*/ 144 h 145"/>
                    <a:gd name="T18" fmla="*/ 63 w 71"/>
                    <a:gd name="T19" fmla="*/ 127 h 145"/>
                    <a:gd name="T20" fmla="*/ 63 w 71"/>
                    <a:gd name="T21" fmla="*/ 46 h 145"/>
                    <a:gd name="T22" fmla="*/ 63 w 71"/>
                    <a:gd name="T23" fmla="*/ 26 h 145"/>
                    <a:gd name="T24" fmla="*/ 66 w 71"/>
                    <a:gd name="T25" fmla="*/ 16 h 145"/>
                    <a:gd name="T26" fmla="*/ 66 w 71"/>
                    <a:gd name="T27" fmla="*/ 7 h 145"/>
                    <a:gd name="T28" fmla="*/ 7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70" y="0"/>
                      </a:moveTo>
                      <a:lnTo>
                        <a:pt x="10" y="0"/>
                      </a:lnTo>
                      <a:lnTo>
                        <a:pt x="7" y="7"/>
                      </a:lnTo>
                      <a:lnTo>
                        <a:pt x="3" y="20"/>
                      </a:lnTo>
                      <a:lnTo>
                        <a:pt x="0" y="26"/>
                      </a:lnTo>
                      <a:lnTo>
                        <a:pt x="0" y="42"/>
                      </a:lnTo>
                      <a:lnTo>
                        <a:pt x="3" y="124"/>
                      </a:lnTo>
                      <a:lnTo>
                        <a:pt x="3" y="144"/>
                      </a:lnTo>
                      <a:lnTo>
                        <a:pt x="66" y="144"/>
                      </a:lnTo>
                      <a:lnTo>
                        <a:pt x="63" y="127"/>
                      </a:lnTo>
                      <a:lnTo>
                        <a:pt x="63" y="46"/>
                      </a:lnTo>
                      <a:lnTo>
                        <a:pt x="63" y="26"/>
                      </a:lnTo>
                      <a:lnTo>
                        <a:pt x="66" y="16"/>
                      </a:lnTo>
                      <a:lnTo>
                        <a:pt x="66" y="7"/>
                      </a:lnTo>
                      <a:lnTo>
                        <a:pt x="7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85" name="Freeform 301"/>
                <p:cNvSpPr>
                  <a:spLocks/>
                </p:cNvSpPr>
                <p:nvPr/>
              </p:nvSpPr>
              <p:spPr bwMode="auto">
                <a:xfrm>
                  <a:off x="3967" y="2425"/>
                  <a:ext cx="71" cy="145"/>
                </a:xfrm>
                <a:custGeom>
                  <a:avLst/>
                  <a:gdLst>
                    <a:gd name="T0" fmla="*/ 0 w 71"/>
                    <a:gd name="T1" fmla="*/ 0 h 145"/>
                    <a:gd name="T2" fmla="*/ 63 w 71"/>
                    <a:gd name="T3" fmla="*/ 0 h 145"/>
                    <a:gd name="T4" fmla="*/ 63 w 71"/>
                    <a:gd name="T5" fmla="*/ 7 h 145"/>
                    <a:gd name="T6" fmla="*/ 67 w 71"/>
                    <a:gd name="T7" fmla="*/ 16 h 145"/>
                    <a:gd name="T8" fmla="*/ 67 w 71"/>
                    <a:gd name="T9" fmla="*/ 26 h 145"/>
                    <a:gd name="T10" fmla="*/ 70 w 71"/>
                    <a:gd name="T11" fmla="*/ 42 h 145"/>
                    <a:gd name="T12" fmla="*/ 67 w 71"/>
                    <a:gd name="T13" fmla="*/ 124 h 145"/>
                    <a:gd name="T14" fmla="*/ 67 w 71"/>
                    <a:gd name="T15" fmla="*/ 144 h 145"/>
                    <a:gd name="T16" fmla="*/ 4 w 71"/>
                    <a:gd name="T17" fmla="*/ 144 h 145"/>
                    <a:gd name="T18" fmla="*/ 7 w 71"/>
                    <a:gd name="T19" fmla="*/ 124 h 145"/>
                    <a:gd name="T20" fmla="*/ 7 w 71"/>
                    <a:gd name="T21" fmla="*/ 42 h 145"/>
                    <a:gd name="T22" fmla="*/ 7 w 71"/>
                    <a:gd name="T23" fmla="*/ 26 h 145"/>
                    <a:gd name="T24" fmla="*/ 4 w 71"/>
                    <a:gd name="T25" fmla="*/ 13 h 145"/>
                    <a:gd name="T26" fmla="*/ 4 w 71"/>
                    <a:gd name="T27" fmla="*/ 7 h 145"/>
                    <a:gd name="T28" fmla="*/ 0 w 71"/>
                    <a:gd name="T29" fmla="*/ 0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1" h="145">
                      <a:moveTo>
                        <a:pt x="0" y="0"/>
                      </a:moveTo>
                      <a:lnTo>
                        <a:pt x="63" y="0"/>
                      </a:lnTo>
                      <a:lnTo>
                        <a:pt x="63" y="7"/>
                      </a:lnTo>
                      <a:lnTo>
                        <a:pt x="67" y="16"/>
                      </a:lnTo>
                      <a:lnTo>
                        <a:pt x="67" y="26"/>
                      </a:lnTo>
                      <a:lnTo>
                        <a:pt x="70" y="42"/>
                      </a:lnTo>
                      <a:lnTo>
                        <a:pt x="67" y="124"/>
                      </a:lnTo>
                      <a:lnTo>
                        <a:pt x="67" y="144"/>
                      </a:lnTo>
                      <a:lnTo>
                        <a:pt x="4" y="144"/>
                      </a:lnTo>
                      <a:lnTo>
                        <a:pt x="7" y="124"/>
                      </a:lnTo>
                      <a:lnTo>
                        <a:pt x="7" y="42"/>
                      </a:lnTo>
                      <a:lnTo>
                        <a:pt x="7" y="26"/>
                      </a:lnTo>
                      <a:lnTo>
                        <a:pt x="4" y="13"/>
                      </a:lnTo>
                      <a:lnTo>
                        <a:pt x="4" y="7"/>
                      </a:lnTo>
                      <a:lnTo>
                        <a:pt x="0" y="0"/>
                      </a:lnTo>
                    </a:path>
                  </a:pathLst>
                </a:custGeom>
                <a:solidFill>
                  <a:srgbClr val="BFBFB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535" name="Group 302"/>
              <p:cNvGrpSpPr>
                <a:grpSpLocks/>
              </p:cNvGrpSpPr>
              <p:nvPr/>
            </p:nvGrpSpPr>
            <p:grpSpPr bwMode="auto">
              <a:xfrm>
                <a:off x="1306" y="2441"/>
                <a:ext cx="2606" cy="85"/>
                <a:chOff x="1306" y="2441"/>
                <a:chExt cx="2606" cy="85"/>
              </a:xfrm>
            </p:grpSpPr>
            <p:grpSp>
              <p:nvGrpSpPr>
                <p:cNvPr id="12536" name="Group 303"/>
                <p:cNvGrpSpPr>
                  <a:grpSpLocks/>
                </p:cNvGrpSpPr>
                <p:nvPr/>
              </p:nvGrpSpPr>
              <p:grpSpPr bwMode="auto">
                <a:xfrm>
                  <a:off x="3387" y="2484"/>
                  <a:ext cx="273" cy="39"/>
                  <a:chOff x="3387" y="2484"/>
                  <a:chExt cx="273" cy="39"/>
                </a:xfrm>
              </p:grpSpPr>
              <p:sp>
                <p:nvSpPr>
                  <p:cNvPr id="12575" name="Oval 304"/>
                  <p:cNvSpPr>
                    <a:spLocks noChangeArrowheads="1"/>
                  </p:cNvSpPr>
                  <p:nvPr/>
                </p:nvSpPr>
                <p:spPr bwMode="auto">
                  <a:xfrm>
                    <a:off x="3387" y="248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6" name="Oval 305"/>
                  <p:cNvSpPr>
                    <a:spLocks noChangeArrowheads="1"/>
                  </p:cNvSpPr>
                  <p:nvPr/>
                </p:nvSpPr>
                <p:spPr bwMode="auto">
                  <a:xfrm>
                    <a:off x="3426" y="248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7" name="Oval 306"/>
                  <p:cNvSpPr>
                    <a:spLocks noChangeArrowheads="1"/>
                  </p:cNvSpPr>
                  <p:nvPr/>
                </p:nvSpPr>
                <p:spPr bwMode="auto">
                  <a:xfrm>
                    <a:off x="3468" y="2484"/>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8" name="Oval 307"/>
                  <p:cNvSpPr>
                    <a:spLocks noChangeArrowheads="1"/>
                  </p:cNvSpPr>
                  <p:nvPr/>
                </p:nvSpPr>
                <p:spPr bwMode="auto">
                  <a:xfrm>
                    <a:off x="3513"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9" name="Oval 308"/>
                  <p:cNvSpPr>
                    <a:spLocks noChangeArrowheads="1"/>
                  </p:cNvSpPr>
                  <p:nvPr/>
                </p:nvSpPr>
                <p:spPr bwMode="auto">
                  <a:xfrm>
                    <a:off x="3555" y="2484"/>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80" name="Oval 309"/>
                  <p:cNvSpPr>
                    <a:spLocks noChangeArrowheads="1"/>
                  </p:cNvSpPr>
                  <p:nvPr/>
                </p:nvSpPr>
                <p:spPr bwMode="auto">
                  <a:xfrm>
                    <a:off x="3597" y="248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81" name="Oval 310"/>
                  <p:cNvSpPr>
                    <a:spLocks noChangeArrowheads="1"/>
                  </p:cNvSpPr>
                  <p:nvPr/>
                </p:nvSpPr>
                <p:spPr bwMode="auto">
                  <a:xfrm>
                    <a:off x="3643" y="248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37" name="Group 311"/>
                <p:cNvGrpSpPr>
                  <a:grpSpLocks/>
                </p:cNvGrpSpPr>
                <p:nvPr/>
              </p:nvGrpSpPr>
              <p:grpSpPr bwMode="auto">
                <a:xfrm>
                  <a:off x="1306" y="2441"/>
                  <a:ext cx="1040" cy="59"/>
                  <a:chOff x="1306" y="2441"/>
                  <a:chExt cx="1040" cy="59"/>
                </a:xfrm>
              </p:grpSpPr>
              <p:grpSp>
                <p:nvGrpSpPr>
                  <p:cNvPr id="12552" name="Group 312"/>
                  <p:cNvGrpSpPr>
                    <a:grpSpLocks/>
                  </p:cNvGrpSpPr>
                  <p:nvPr/>
                </p:nvGrpSpPr>
                <p:grpSpPr bwMode="auto">
                  <a:xfrm>
                    <a:off x="1306" y="2441"/>
                    <a:ext cx="284" cy="43"/>
                    <a:chOff x="1306" y="2441"/>
                    <a:chExt cx="284" cy="43"/>
                  </a:xfrm>
                </p:grpSpPr>
                <p:sp>
                  <p:nvSpPr>
                    <p:cNvPr id="12568" name="Oval 313"/>
                    <p:cNvSpPr>
                      <a:spLocks noChangeArrowheads="1"/>
                    </p:cNvSpPr>
                    <p:nvPr/>
                  </p:nvSpPr>
                  <p:spPr bwMode="auto">
                    <a:xfrm>
                      <a:off x="1306" y="2441"/>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9" name="Oval 314"/>
                    <p:cNvSpPr>
                      <a:spLocks noChangeArrowheads="1"/>
                    </p:cNvSpPr>
                    <p:nvPr/>
                  </p:nvSpPr>
                  <p:spPr bwMode="auto">
                    <a:xfrm>
                      <a:off x="1348" y="2441"/>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0" name="Oval 315"/>
                    <p:cNvSpPr>
                      <a:spLocks noChangeArrowheads="1"/>
                    </p:cNvSpPr>
                    <p:nvPr/>
                  </p:nvSpPr>
                  <p:spPr bwMode="auto">
                    <a:xfrm>
                      <a:off x="1394" y="2444"/>
                      <a:ext cx="14" cy="37"/>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1" name="Oval 316"/>
                    <p:cNvSpPr>
                      <a:spLocks noChangeArrowheads="1"/>
                    </p:cNvSpPr>
                    <p:nvPr/>
                  </p:nvSpPr>
                  <p:spPr bwMode="auto">
                    <a:xfrm>
                      <a:off x="1439" y="2444"/>
                      <a:ext cx="14"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2" name="Oval 317"/>
                    <p:cNvSpPr>
                      <a:spLocks noChangeArrowheads="1"/>
                    </p:cNvSpPr>
                    <p:nvPr/>
                  </p:nvSpPr>
                  <p:spPr bwMode="auto">
                    <a:xfrm>
                      <a:off x="1485" y="2444"/>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3" name="Oval 318"/>
                    <p:cNvSpPr>
                      <a:spLocks noChangeArrowheads="1"/>
                    </p:cNvSpPr>
                    <p:nvPr/>
                  </p:nvSpPr>
                  <p:spPr bwMode="auto">
                    <a:xfrm>
                      <a:off x="1530" y="2444"/>
                      <a:ext cx="18"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74" name="Oval 319"/>
                    <p:cNvSpPr>
                      <a:spLocks noChangeArrowheads="1"/>
                    </p:cNvSpPr>
                    <p:nvPr/>
                  </p:nvSpPr>
                  <p:spPr bwMode="auto">
                    <a:xfrm>
                      <a:off x="1572"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53" name="Group 320"/>
                  <p:cNvGrpSpPr>
                    <a:grpSpLocks/>
                  </p:cNvGrpSpPr>
                  <p:nvPr/>
                </p:nvGrpSpPr>
                <p:grpSpPr bwMode="auto">
                  <a:xfrm>
                    <a:off x="1618" y="2448"/>
                    <a:ext cx="283" cy="42"/>
                    <a:chOff x="1618" y="2448"/>
                    <a:chExt cx="283" cy="42"/>
                  </a:xfrm>
                </p:grpSpPr>
                <p:sp>
                  <p:nvSpPr>
                    <p:cNvPr id="12561" name="Oval 321"/>
                    <p:cNvSpPr>
                      <a:spLocks noChangeArrowheads="1"/>
                    </p:cNvSpPr>
                    <p:nvPr/>
                  </p:nvSpPr>
                  <p:spPr bwMode="auto">
                    <a:xfrm>
                      <a:off x="1618" y="2448"/>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2" name="Oval 322"/>
                    <p:cNvSpPr>
                      <a:spLocks noChangeArrowheads="1"/>
                    </p:cNvSpPr>
                    <p:nvPr/>
                  </p:nvSpPr>
                  <p:spPr bwMode="auto">
                    <a:xfrm>
                      <a:off x="1663" y="2448"/>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3" name="Oval 323"/>
                    <p:cNvSpPr>
                      <a:spLocks noChangeArrowheads="1"/>
                    </p:cNvSpPr>
                    <p:nvPr/>
                  </p:nvSpPr>
                  <p:spPr bwMode="auto">
                    <a:xfrm>
                      <a:off x="1705" y="2448"/>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4" name="Oval 324"/>
                    <p:cNvSpPr>
                      <a:spLocks noChangeArrowheads="1"/>
                    </p:cNvSpPr>
                    <p:nvPr/>
                  </p:nvSpPr>
                  <p:spPr bwMode="auto">
                    <a:xfrm>
                      <a:off x="1754" y="245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5" name="Oval 325"/>
                    <p:cNvSpPr>
                      <a:spLocks noChangeArrowheads="1"/>
                    </p:cNvSpPr>
                    <p:nvPr/>
                  </p:nvSpPr>
                  <p:spPr bwMode="auto">
                    <a:xfrm>
                      <a:off x="1796" y="245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6" name="Oval 326"/>
                    <p:cNvSpPr>
                      <a:spLocks noChangeArrowheads="1"/>
                    </p:cNvSpPr>
                    <p:nvPr/>
                  </p:nvSpPr>
                  <p:spPr bwMode="auto">
                    <a:xfrm>
                      <a:off x="1842" y="2451"/>
                      <a:ext cx="17"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7" name="Oval 327"/>
                    <p:cNvSpPr>
                      <a:spLocks noChangeArrowheads="1"/>
                    </p:cNvSpPr>
                    <p:nvPr/>
                  </p:nvSpPr>
                  <p:spPr bwMode="auto">
                    <a:xfrm>
                      <a:off x="1887" y="2454"/>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54" name="Group 328"/>
                  <p:cNvGrpSpPr>
                    <a:grpSpLocks/>
                  </p:cNvGrpSpPr>
                  <p:nvPr/>
                </p:nvGrpSpPr>
                <p:grpSpPr bwMode="auto">
                  <a:xfrm>
                    <a:off x="2062" y="2457"/>
                    <a:ext cx="284" cy="43"/>
                    <a:chOff x="2062" y="2457"/>
                    <a:chExt cx="284" cy="43"/>
                  </a:xfrm>
                </p:grpSpPr>
                <p:sp>
                  <p:nvSpPr>
                    <p:cNvPr id="12555" name="Oval 329"/>
                    <p:cNvSpPr>
                      <a:spLocks noChangeArrowheads="1"/>
                    </p:cNvSpPr>
                    <p:nvPr/>
                  </p:nvSpPr>
                  <p:spPr bwMode="auto">
                    <a:xfrm>
                      <a:off x="2062" y="2457"/>
                      <a:ext cx="14"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56" name="Oval 330"/>
                    <p:cNvSpPr>
                      <a:spLocks noChangeArrowheads="1"/>
                    </p:cNvSpPr>
                    <p:nvPr/>
                  </p:nvSpPr>
                  <p:spPr bwMode="auto">
                    <a:xfrm>
                      <a:off x="2104"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57" name="Oval 331"/>
                    <p:cNvSpPr>
                      <a:spLocks noChangeArrowheads="1"/>
                    </p:cNvSpPr>
                    <p:nvPr/>
                  </p:nvSpPr>
                  <p:spPr bwMode="auto">
                    <a:xfrm>
                      <a:off x="2146" y="245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58" name="Oval 332"/>
                    <p:cNvSpPr>
                      <a:spLocks noChangeArrowheads="1"/>
                    </p:cNvSpPr>
                    <p:nvPr/>
                  </p:nvSpPr>
                  <p:spPr bwMode="auto">
                    <a:xfrm>
                      <a:off x="2192" y="2457"/>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59" name="Oval 333"/>
                    <p:cNvSpPr>
                      <a:spLocks noChangeArrowheads="1"/>
                    </p:cNvSpPr>
                    <p:nvPr/>
                  </p:nvSpPr>
                  <p:spPr bwMode="auto">
                    <a:xfrm>
                      <a:off x="2234" y="2460"/>
                      <a:ext cx="17" cy="40"/>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60" name="Oval 334"/>
                    <p:cNvSpPr>
                      <a:spLocks noChangeArrowheads="1"/>
                    </p:cNvSpPr>
                    <p:nvPr/>
                  </p:nvSpPr>
                  <p:spPr bwMode="auto">
                    <a:xfrm>
                      <a:off x="2328"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538" name="Group 335"/>
                <p:cNvGrpSpPr>
                  <a:grpSpLocks/>
                </p:cNvGrpSpPr>
                <p:nvPr/>
              </p:nvGrpSpPr>
              <p:grpSpPr bwMode="auto">
                <a:xfrm>
                  <a:off x="2406" y="2461"/>
                  <a:ext cx="228" cy="39"/>
                  <a:chOff x="2406" y="2461"/>
                  <a:chExt cx="228" cy="39"/>
                </a:xfrm>
              </p:grpSpPr>
              <p:sp>
                <p:nvSpPr>
                  <p:cNvPr id="12546" name="Oval 336"/>
                  <p:cNvSpPr>
                    <a:spLocks noChangeArrowheads="1"/>
                  </p:cNvSpPr>
                  <p:nvPr/>
                </p:nvSpPr>
                <p:spPr bwMode="auto">
                  <a:xfrm>
                    <a:off x="2406" y="2464"/>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7" name="Oval 337"/>
                  <p:cNvSpPr>
                    <a:spLocks noChangeArrowheads="1"/>
                  </p:cNvSpPr>
                  <p:nvPr/>
                </p:nvSpPr>
                <p:spPr bwMode="auto">
                  <a:xfrm>
                    <a:off x="2452" y="2464"/>
                    <a:ext cx="17"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8" name="Oval 338"/>
                  <p:cNvSpPr>
                    <a:spLocks noChangeArrowheads="1"/>
                  </p:cNvSpPr>
                  <p:nvPr/>
                </p:nvSpPr>
                <p:spPr bwMode="auto">
                  <a:xfrm>
                    <a:off x="2494" y="2461"/>
                    <a:ext cx="14"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9" name="Oval 339"/>
                  <p:cNvSpPr>
                    <a:spLocks noChangeArrowheads="1"/>
                  </p:cNvSpPr>
                  <p:nvPr/>
                </p:nvSpPr>
                <p:spPr bwMode="auto">
                  <a:xfrm>
                    <a:off x="2532"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50" name="Oval 340"/>
                  <p:cNvSpPr>
                    <a:spLocks noChangeArrowheads="1"/>
                  </p:cNvSpPr>
                  <p:nvPr/>
                </p:nvSpPr>
                <p:spPr bwMode="auto">
                  <a:xfrm>
                    <a:off x="2574"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51" name="Oval 341"/>
                  <p:cNvSpPr>
                    <a:spLocks noChangeArrowheads="1"/>
                  </p:cNvSpPr>
                  <p:nvPr/>
                </p:nvSpPr>
                <p:spPr bwMode="auto">
                  <a:xfrm>
                    <a:off x="2616" y="2461"/>
                    <a:ext cx="18" cy="39"/>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539" name="Group 342"/>
                <p:cNvGrpSpPr>
                  <a:grpSpLocks/>
                </p:cNvGrpSpPr>
                <p:nvPr/>
              </p:nvGrpSpPr>
              <p:grpSpPr bwMode="auto">
                <a:xfrm>
                  <a:off x="3684" y="2487"/>
                  <a:ext cx="228" cy="39"/>
                  <a:chOff x="3684" y="2487"/>
                  <a:chExt cx="228" cy="39"/>
                </a:xfrm>
              </p:grpSpPr>
              <p:sp>
                <p:nvSpPr>
                  <p:cNvPr id="12540" name="Oval 343"/>
                  <p:cNvSpPr>
                    <a:spLocks noChangeArrowheads="1"/>
                  </p:cNvSpPr>
                  <p:nvPr/>
                </p:nvSpPr>
                <p:spPr bwMode="auto">
                  <a:xfrm>
                    <a:off x="3684"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1" name="Oval 344"/>
                  <p:cNvSpPr>
                    <a:spLocks noChangeArrowheads="1"/>
                  </p:cNvSpPr>
                  <p:nvPr/>
                </p:nvSpPr>
                <p:spPr bwMode="auto">
                  <a:xfrm>
                    <a:off x="3726" y="2487"/>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2" name="Oval 345"/>
                  <p:cNvSpPr>
                    <a:spLocks noChangeArrowheads="1"/>
                  </p:cNvSpPr>
                  <p:nvPr/>
                </p:nvSpPr>
                <p:spPr bwMode="auto">
                  <a:xfrm>
                    <a:off x="3768"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3" name="Oval 346"/>
                  <p:cNvSpPr>
                    <a:spLocks noChangeArrowheads="1"/>
                  </p:cNvSpPr>
                  <p:nvPr/>
                </p:nvSpPr>
                <p:spPr bwMode="auto">
                  <a:xfrm>
                    <a:off x="3810"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4" name="Oval 347"/>
                  <p:cNvSpPr>
                    <a:spLocks noChangeArrowheads="1"/>
                  </p:cNvSpPr>
                  <p:nvPr/>
                </p:nvSpPr>
                <p:spPr bwMode="auto">
                  <a:xfrm>
                    <a:off x="3852"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5" name="Oval 348"/>
                  <p:cNvSpPr>
                    <a:spLocks noChangeArrowheads="1"/>
                  </p:cNvSpPr>
                  <p:nvPr/>
                </p:nvSpPr>
                <p:spPr bwMode="auto">
                  <a:xfrm>
                    <a:off x="3894" y="2490"/>
                    <a:ext cx="18" cy="3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12487" name="Freeform 349"/>
            <p:cNvSpPr>
              <a:spLocks/>
            </p:cNvSpPr>
            <p:nvPr/>
          </p:nvSpPr>
          <p:spPr bwMode="auto">
            <a:xfrm>
              <a:off x="816" y="2098"/>
              <a:ext cx="3789" cy="587"/>
            </a:xfrm>
            <a:custGeom>
              <a:avLst/>
              <a:gdLst>
                <a:gd name="T0" fmla="*/ 3788 w 3789"/>
                <a:gd name="T1" fmla="*/ 0 h 587"/>
                <a:gd name="T2" fmla="*/ 3473 w 3789"/>
                <a:gd name="T3" fmla="*/ 350 h 587"/>
                <a:gd name="T4" fmla="*/ 3442 w 3789"/>
                <a:gd name="T5" fmla="*/ 383 h 587"/>
                <a:gd name="T6" fmla="*/ 3431 w 3789"/>
                <a:gd name="T7" fmla="*/ 393 h 587"/>
                <a:gd name="T8" fmla="*/ 3424 w 3789"/>
                <a:gd name="T9" fmla="*/ 399 h 587"/>
                <a:gd name="T10" fmla="*/ 3410 w 3789"/>
                <a:gd name="T11" fmla="*/ 409 h 587"/>
                <a:gd name="T12" fmla="*/ 3400 w 3789"/>
                <a:gd name="T13" fmla="*/ 416 h 587"/>
                <a:gd name="T14" fmla="*/ 3386 w 3789"/>
                <a:gd name="T15" fmla="*/ 422 h 587"/>
                <a:gd name="T16" fmla="*/ 3368 w 3789"/>
                <a:gd name="T17" fmla="*/ 429 h 587"/>
                <a:gd name="T18" fmla="*/ 3351 w 3789"/>
                <a:gd name="T19" fmla="*/ 435 h 587"/>
                <a:gd name="T20" fmla="*/ 3333 w 3789"/>
                <a:gd name="T21" fmla="*/ 442 h 587"/>
                <a:gd name="T22" fmla="*/ 3309 w 3789"/>
                <a:gd name="T23" fmla="*/ 442 h 587"/>
                <a:gd name="T24" fmla="*/ 3277 w 3789"/>
                <a:gd name="T25" fmla="*/ 448 h 587"/>
                <a:gd name="T26" fmla="*/ 343 w 3789"/>
                <a:gd name="T27" fmla="*/ 429 h 587"/>
                <a:gd name="T28" fmla="*/ 277 w 3789"/>
                <a:gd name="T29" fmla="*/ 422 h 587"/>
                <a:gd name="T30" fmla="*/ 196 w 3789"/>
                <a:gd name="T31" fmla="*/ 416 h 587"/>
                <a:gd name="T32" fmla="*/ 95 w 3789"/>
                <a:gd name="T33" fmla="*/ 409 h 587"/>
                <a:gd name="T34" fmla="*/ 77 w 3789"/>
                <a:gd name="T35" fmla="*/ 419 h 587"/>
                <a:gd name="T36" fmla="*/ 63 w 3789"/>
                <a:gd name="T37" fmla="*/ 425 h 587"/>
                <a:gd name="T38" fmla="*/ 49 w 3789"/>
                <a:gd name="T39" fmla="*/ 438 h 587"/>
                <a:gd name="T40" fmla="*/ 35 w 3789"/>
                <a:gd name="T41" fmla="*/ 448 h 587"/>
                <a:gd name="T42" fmla="*/ 21 w 3789"/>
                <a:gd name="T43" fmla="*/ 458 h 587"/>
                <a:gd name="T44" fmla="*/ 14 w 3789"/>
                <a:gd name="T45" fmla="*/ 471 h 587"/>
                <a:gd name="T46" fmla="*/ 4 w 3789"/>
                <a:gd name="T47" fmla="*/ 488 h 587"/>
                <a:gd name="T48" fmla="*/ 4 w 3789"/>
                <a:gd name="T49" fmla="*/ 497 h 587"/>
                <a:gd name="T50" fmla="*/ 0 w 3789"/>
                <a:gd name="T51" fmla="*/ 507 h 587"/>
                <a:gd name="T52" fmla="*/ 4 w 3789"/>
                <a:gd name="T53" fmla="*/ 527 h 587"/>
                <a:gd name="T54" fmla="*/ 7 w 3789"/>
                <a:gd name="T55" fmla="*/ 537 h 587"/>
                <a:gd name="T56" fmla="*/ 18 w 3789"/>
                <a:gd name="T57" fmla="*/ 546 h 587"/>
                <a:gd name="T58" fmla="*/ 35 w 3789"/>
                <a:gd name="T59" fmla="*/ 563 h 587"/>
                <a:gd name="T60" fmla="*/ 46 w 3789"/>
                <a:gd name="T61" fmla="*/ 573 h 587"/>
                <a:gd name="T62" fmla="*/ 63 w 3789"/>
                <a:gd name="T63" fmla="*/ 576 h 587"/>
                <a:gd name="T64" fmla="*/ 84 w 3789"/>
                <a:gd name="T65" fmla="*/ 586 h 587"/>
                <a:gd name="T66" fmla="*/ 91 w 3789"/>
                <a:gd name="T67" fmla="*/ 566 h 587"/>
                <a:gd name="T68" fmla="*/ 95 w 3789"/>
                <a:gd name="T69" fmla="*/ 553 h 587"/>
                <a:gd name="T70" fmla="*/ 105 w 3789"/>
                <a:gd name="T71" fmla="*/ 537 h 587"/>
                <a:gd name="T72" fmla="*/ 116 w 3789"/>
                <a:gd name="T73" fmla="*/ 527 h 587"/>
                <a:gd name="T74" fmla="*/ 126 w 3789"/>
                <a:gd name="T75" fmla="*/ 517 h 587"/>
                <a:gd name="T76" fmla="*/ 140 w 3789"/>
                <a:gd name="T77" fmla="*/ 501 h 587"/>
                <a:gd name="T78" fmla="*/ 154 w 3789"/>
                <a:gd name="T79" fmla="*/ 491 h 587"/>
                <a:gd name="T80" fmla="*/ 168 w 3789"/>
                <a:gd name="T81" fmla="*/ 481 h 587"/>
                <a:gd name="T82" fmla="*/ 186 w 3789"/>
                <a:gd name="T83" fmla="*/ 471 h 587"/>
                <a:gd name="T84" fmla="*/ 203 w 3789"/>
                <a:gd name="T85" fmla="*/ 465 h 587"/>
                <a:gd name="T86" fmla="*/ 224 w 3789"/>
                <a:gd name="T87" fmla="*/ 455 h 587"/>
                <a:gd name="T88" fmla="*/ 252 w 3789"/>
                <a:gd name="T89" fmla="*/ 452 h 587"/>
                <a:gd name="T90" fmla="*/ 305 w 3789"/>
                <a:gd name="T91" fmla="*/ 455 h 587"/>
                <a:gd name="T92" fmla="*/ 340 w 3789"/>
                <a:gd name="T93" fmla="*/ 461 h 587"/>
                <a:gd name="T94" fmla="*/ 375 w 3789"/>
                <a:gd name="T95" fmla="*/ 461 h 587"/>
                <a:gd name="T96" fmla="*/ 3281 w 3789"/>
                <a:gd name="T97" fmla="*/ 488 h 587"/>
                <a:gd name="T98" fmla="*/ 3309 w 3789"/>
                <a:gd name="T99" fmla="*/ 488 h 587"/>
                <a:gd name="T100" fmla="*/ 3340 w 3789"/>
                <a:gd name="T101" fmla="*/ 484 h 587"/>
                <a:gd name="T102" fmla="*/ 3368 w 3789"/>
                <a:gd name="T103" fmla="*/ 481 h 587"/>
                <a:gd name="T104" fmla="*/ 3386 w 3789"/>
                <a:gd name="T105" fmla="*/ 481 h 587"/>
                <a:gd name="T106" fmla="*/ 3403 w 3789"/>
                <a:gd name="T107" fmla="*/ 478 h 587"/>
                <a:gd name="T108" fmla="*/ 3428 w 3789"/>
                <a:gd name="T109" fmla="*/ 474 h 587"/>
                <a:gd name="T110" fmla="*/ 3445 w 3789"/>
                <a:gd name="T111" fmla="*/ 468 h 587"/>
                <a:gd name="T112" fmla="*/ 3463 w 3789"/>
                <a:gd name="T113" fmla="*/ 461 h 587"/>
                <a:gd name="T114" fmla="*/ 3743 w 3789"/>
                <a:gd name="T115" fmla="*/ 147 h 587"/>
                <a:gd name="T116" fmla="*/ 3788 w 3789"/>
                <a:gd name="T117" fmla="*/ 0 h 5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789" h="587">
                  <a:moveTo>
                    <a:pt x="3788" y="0"/>
                  </a:moveTo>
                  <a:lnTo>
                    <a:pt x="3473" y="350"/>
                  </a:lnTo>
                  <a:lnTo>
                    <a:pt x="3442" y="383"/>
                  </a:lnTo>
                  <a:lnTo>
                    <a:pt x="3431" y="393"/>
                  </a:lnTo>
                  <a:lnTo>
                    <a:pt x="3424" y="399"/>
                  </a:lnTo>
                  <a:lnTo>
                    <a:pt x="3410" y="409"/>
                  </a:lnTo>
                  <a:lnTo>
                    <a:pt x="3400" y="416"/>
                  </a:lnTo>
                  <a:lnTo>
                    <a:pt x="3386" y="422"/>
                  </a:lnTo>
                  <a:lnTo>
                    <a:pt x="3368" y="429"/>
                  </a:lnTo>
                  <a:lnTo>
                    <a:pt x="3351" y="435"/>
                  </a:lnTo>
                  <a:lnTo>
                    <a:pt x="3333" y="442"/>
                  </a:lnTo>
                  <a:lnTo>
                    <a:pt x="3309" y="442"/>
                  </a:lnTo>
                  <a:lnTo>
                    <a:pt x="3277" y="448"/>
                  </a:lnTo>
                  <a:lnTo>
                    <a:pt x="343" y="429"/>
                  </a:lnTo>
                  <a:lnTo>
                    <a:pt x="277" y="422"/>
                  </a:lnTo>
                  <a:lnTo>
                    <a:pt x="196" y="416"/>
                  </a:lnTo>
                  <a:lnTo>
                    <a:pt x="95" y="409"/>
                  </a:lnTo>
                  <a:lnTo>
                    <a:pt x="77" y="419"/>
                  </a:lnTo>
                  <a:lnTo>
                    <a:pt x="63" y="425"/>
                  </a:lnTo>
                  <a:lnTo>
                    <a:pt x="49" y="438"/>
                  </a:lnTo>
                  <a:lnTo>
                    <a:pt x="35" y="448"/>
                  </a:lnTo>
                  <a:lnTo>
                    <a:pt x="21" y="458"/>
                  </a:lnTo>
                  <a:lnTo>
                    <a:pt x="14" y="471"/>
                  </a:lnTo>
                  <a:lnTo>
                    <a:pt x="4" y="488"/>
                  </a:lnTo>
                  <a:lnTo>
                    <a:pt x="4" y="497"/>
                  </a:lnTo>
                  <a:lnTo>
                    <a:pt x="0" y="507"/>
                  </a:lnTo>
                  <a:lnTo>
                    <a:pt x="4" y="527"/>
                  </a:lnTo>
                  <a:lnTo>
                    <a:pt x="7" y="537"/>
                  </a:lnTo>
                  <a:lnTo>
                    <a:pt x="18" y="546"/>
                  </a:lnTo>
                  <a:lnTo>
                    <a:pt x="35" y="563"/>
                  </a:lnTo>
                  <a:lnTo>
                    <a:pt x="46" y="573"/>
                  </a:lnTo>
                  <a:lnTo>
                    <a:pt x="63" y="576"/>
                  </a:lnTo>
                  <a:lnTo>
                    <a:pt x="84" y="586"/>
                  </a:lnTo>
                  <a:lnTo>
                    <a:pt x="91" y="566"/>
                  </a:lnTo>
                  <a:lnTo>
                    <a:pt x="95" y="553"/>
                  </a:lnTo>
                  <a:lnTo>
                    <a:pt x="105" y="537"/>
                  </a:lnTo>
                  <a:lnTo>
                    <a:pt x="116" y="527"/>
                  </a:lnTo>
                  <a:lnTo>
                    <a:pt x="126" y="517"/>
                  </a:lnTo>
                  <a:lnTo>
                    <a:pt x="140" y="501"/>
                  </a:lnTo>
                  <a:lnTo>
                    <a:pt x="154" y="491"/>
                  </a:lnTo>
                  <a:lnTo>
                    <a:pt x="168" y="481"/>
                  </a:lnTo>
                  <a:lnTo>
                    <a:pt x="186" y="471"/>
                  </a:lnTo>
                  <a:lnTo>
                    <a:pt x="203" y="465"/>
                  </a:lnTo>
                  <a:lnTo>
                    <a:pt x="224" y="455"/>
                  </a:lnTo>
                  <a:lnTo>
                    <a:pt x="252" y="452"/>
                  </a:lnTo>
                  <a:lnTo>
                    <a:pt x="305" y="455"/>
                  </a:lnTo>
                  <a:lnTo>
                    <a:pt x="340" y="461"/>
                  </a:lnTo>
                  <a:lnTo>
                    <a:pt x="375" y="461"/>
                  </a:lnTo>
                  <a:lnTo>
                    <a:pt x="3281" y="488"/>
                  </a:lnTo>
                  <a:lnTo>
                    <a:pt x="3309" y="488"/>
                  </a:lnTo>
                  <a:lnTo>
                    <a:pt x="3340" y="484"/>
                  </a:lnTo>
                  <a:lnTo>
                    <a:pt x="3368" y="481"/>
                  </a:lnTo>
                  <a:lnTo>
                    <a:pt x="3386" y="481"/>
                  </a:lnTo>
                  <a:lnTo>
                    <a:pt x="3403" y="478"/>
                  </a:lnTo>
                  <a:lnTo>
                    <a:pt x="3428" y="474"/>
                  </a:lnTo>
                  <a:lnTo>
                    <a:pt x="3445" y="468"/>
                  </a:lnTo>
                  <a:lnTo>
                    <a:pt x="3463" y="461"/>
                  </a:lnTo>
                  <a:lnTo>
                    <a:pt x="3743" y="147"/>
                  </a:lnTo>
                  <a:lnTo>
                    <a:pt x="378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88" name="Group 350"/>
            <p:cNvGrpSpPr>
              <a:grpSpLocks/>
            </p:cNvGrpSpPr>
            <p:nvPr/>
          </p:nvGrpSpPr>
          <p:grpSpPr bwMode="auto">
            <a:xfrm>
              <a:off x="928" y="2448"/>
              <a:ext cx="92" cy="40"/>
              <a:chOff x="928" y="2448"/>
              <a:chExt cx="92" cy="40"/>
            </a:xfrm>
          </p:grpSpPr>
          <p:sp>
            <p:nvSpPr>
              <p:cNvPr id="12530" name="Freeform 351"/>
              <p:cNvSpPr>
                <a:spLocks/>
              </p:cNvSpPr>
              <p:nvPr/>
            </p:nvSpPr>
            <p:spPr bwMode="auto">
              <a:xfrm>
                <a:off x="995" y="2448"/>
                <a:ext cx="25" cy="37"/>
              </a:xfrm>
              <a:custGeom>
                <a:avLst/>
                <a:gdLst>
                  <a:gd name="T0" fmla="*/ 24 w 25"/>
                  <a:gd name="T1" fmla="*/ 0 h 37"/>
                  <a:gd name="T2" fmla="*/ 14 w 25"/>
                  <a:gd name="T3" fmla="*/ 0 h 37"/>
                  <a:gd name="T4" fmla="*/ 0 w 25"/>
                  <a:gd name="T5" fmla="*/ 36 h 37"/>
                  <a:gd name="T6" fmla="*/ 24 w 25"/>
                  <a:gd name="T7" fmla="*/ 36 h 37"/>
                  <a:gd name="T8" fmla="*/ 24 w 25"/>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37">
                    <a:moveTo>
                      <a:pt x="24" y="0"/>
                    </a:moveTo>
                    <a:lnTo>
                      <a:pt x="14" y="0"/>
                    </a:lnTo>
                    <a:lnTo>
                      <a:pt x="0" y="36"/>
                    </a:lnTo>
                    <a:lnTo>
                      <a:pt x="24" y="36"/>
                    </a:lnTo>
                    <a:lnTo>
                      <a:pt x="24"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1" name="Freeform 352"/>
              <p:cNvSpPr>
                <a:spLocks/>
              </p:cNvSpPr>
              <p:nvPr/>
            </p:nvSpPr>
            <p:spPr bwMode="auto">
              <a:xfrm>
                <a:off x="963" y="2448"/>
                <a:ext cx="32" cy="37"/>
              </a:xfrm>
              <a:custGeom>
                <a:avLst/>
                <a:gdLst>
                  <a:gd name="T0" fmla="*/ 31 w 32"/>
                  <a:gd name="T1" fmla="*/ 0 h 37"/>
                  <a:gd name="T2" fmla="*/ 14 w 32"/>
                  <a:gd name="T3" fmla="*/ 0 h 37"/>
                  <a:gd name="T4" fmla="*/ 0 w 32"/>
                  <a:gd name="T5" fmla="*/ 36 h 37"/>
                  <a:gd name="T6" fmla="*/ 17 w 32"/>
                  <a:gd name="T7" fmla="*/ 36 h 37"/>
                  <a:gd name="T8" fmla="*/ 31 w 32"/>
                  <a:gd name="T9" fmla="*/ 0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37">
                    <a:moveTo>
                      <a:pt x="31" y="0"/>
                    </a:moveTo>
                    <a:lnTo>
                      <a:pt x="14" y="0"/>
                    </a:lnTo>
                    <a:lnTo>
                      <a:pt x="0" y="36"/>
                    </a:lnTo>
                    <a:lnTo>
                      <a:pt x="17" y="36"/>
                    </a:lnTo>
                    <a:lnTo>
                      <a:pt x="31"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32" name="Freeform 353"/>
              <p:cNvSpPr>
                <a:spLocks/>
              </p:cNvSpPr>
              <p:nvPr/>
            </p:nvSpPr>
            <p:spPr bwMode="auto">
              <a:xfrm>
                <a:off x="928" y="2448"/>
                <a:ext cx="39" cy="40"/>
              </a:xfrm>
              <a:custGeom>
                <a:avLst/>
                <a:gdLst>
                  <a:gd name="T0" fmla="*/ 38 w 39"/>
                  <a:gd name="T1" fmla="*/ 0 h 40"/>
                  <a:gd name="T2" fmla="*/ 28 w 39"/>
                  <a:gd name="T3" fmla="*/ 0 h 40"/>
                  <a:gd name="T4" fmla="*/ 21 w 39"/>
                  <a:gd name="T5" fmla="*/ 6 h 40"/>
                  <a:gd name="T6" fmla="*/ 14 w 39"/>
                  <a:gd name="T7" fmla="*/ 13 h 40"/>
                  <a:gd name="T8" fmla="*/ 10 w 39"/>
                  <a:gd name="T9" fmla="*/ 19 h 40"/>
                  <a:gd name="T10" fmla="*/ 7 w 39"/>
                  <a:gd name="T11" fmla="*/ 26 h 40"/>
                  <a:gd name="T12" fmla="*/ 0 w 39"/>
                  <a:gd name="T13" fmla="*/ 39 h 40"/>
                  <a:gd name="T14" fmla="*/ 3 w 39"/>
                  <a:gd name="T15" fmla="*/ 39 h 40"/>
                  <a:gd name="T16" fmla="*/ 14 w 39"/>
                  <a:gd name="T17" fmla="*/ 36 h 40"/>
                  <a:gd name="T18" fmla="*/ 21 w 39"/>
                  <a:gd name="T19" fmla="*/ 36 h 40"/>
                  <a:gd name="T20" fmla="*/ 38 w 39"/>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 h="40">
                    <a:moveTo>
                      <a:pt x="38" y="0"/>
                    </a:moveTo>
                    <a:lnTo>
                      <a:pt x="28" y="0"/>
                    </a:lnTo>
                    <a:lnTo>
                      <a:pt x="21" y="6"/>
                    </a:lnTo>
                    <a:lnTo>
                      <a:pt x="14" y="13"/>
                    </a:lnTo>
                    <a:lnTo>
                      <a:pt x="10" y="19"/>
                    </a:lnTo>
                    <a:lnTo>
                      <a:pt x="7" y="26"/>
                    </a:lnTo>
                    <a:lnTo>
                      <a:pt x="0" y="39"/>
                    </a:lnTo>
                    <a:lnTo>
                      <a:pt x="3" y="39"/>
                    </a:lnTo>
                    <a:lnTo>
                      <a:pt x="14" y="36"/>
                    </a:lnTo>
                    <a:lnTo>
                      <a:pt x="21" y="36"/>
                    </a:lnTo>
                    <a:lnTo>
                      <a:pt x="38" y="0"/>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489" name="Arc 354"/>
            <p:cNvSpPr>
              <a:spLocks/>
            </p:cNvSpPr>
            <p:nvPr/>
          </p:nvSpPr>
          <p:spPr bwMode="auto">
            <a:xfrm>
              <a:off x="4690" y="2526"/>
              <a:ext cx="21" cy="23"/>
            </a:xfrm>
            <a:custGeom>
              <a:avLst/>
              <a:gdLst>
                <a:gd name="T0" fmla="*/ 6 w 38371"/>
                <a:gd name="T1" fmla="*/ 0 h 43200"/>
                <a:gd name="T2" fmla="*/ 0 w 38371"/>
                <a:gd name="T3" fmla="*/ 19 h 43200"/>
                <a:gd name="T4" fmla="*/ 9 w 38371"/>
                <a:gd name="T5" fmla="*/ 12 h 43200"/>
                <a:gd name="T6" fmla="*/ 0 60000 65536"/>
                <a:gd name="T7" fmla="*/ 0 60000 65536"/>
                <a:gd name="T8" fmla="*/ 0 60000 65536"/>
              </a:gdLst>
              <a:ahLst/>
              <a:cxnLst>
                <a:cxn ang="T6">
                  <a:pos x="T0" y="T1"/>
                </a:cxn>
                <a:cxn ang="T7">
                  <a:pos x="T2" y="T3"/>
                </a:cxn>
                <a:cxn ang="T8">
                  <a:pos x="T4" y="T5"/>
                </a:cxn>
              </a:cxnLst>
              <a:rect l="0" t="0" r="r" b="b"/>
              <a:pathLst>
                <a:path w="38371" h="43200" fill="none"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path>
                <a:path w="38371" h="43200" stroke="0" extrusionOk="0">
                  <a:moveTo>
                    <a:pt x="11738" y="594"/>
                  </a:moveTo>
                  <a:cubicBezTo>
                    <a:pt x="13386" y="199"/>
                    <a:pt x="15075" y="-1"/>
                    <a:pt x="16771" y="0"/>
                  </a:cubicBezTo>
                  <a:cubicBezTo>
                    <a:pt x="28700" y="0"/>
                    <a:pt x="38371" y="9670"/>
                    <a:pt x="38371" y="21600"/>
                  </a:cubicBezTo>
                  <a:cubicBezTo>
                    <a:pt x="38371" y="33529"/>
                    <a:pt x="28700" y="43200"/>
                    <a:pt x="16771" y="43200"/>
                  </a:cubicBezTo>
                  <a:cubicBezTo>
                    <a:pt x="10262" y="43200"/>
                    <a:pt x="4101" y="40265"/>
                    <a:pt x="-1" y="35212"/>
                  </a:cubicBezTo>
                  <a:lnTo>
                    <a:pt x="16771" y="21600"/>
                  </a:lnTo>
                  <a:lnTo>
                    <a:pt x="11738" y="594"/>
                  </a:lnTo>
                  <a:close/>
                </a:path>
              </a:pathLst>
            </a:custGeom>
            <a:solidFill>
              <a:srgbClr val="BFBFB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0" name="Freeform 355"/>
            <p:cNvSpPr>
              <a:spLocks/>
            </p:cNvSpPr>
            <p:nvPr/>
          </p:nvSpPr>
          <p:spPr bwMode="auto">
            <a:xfrm>
              <a:off x="2427" y="2530"/>
              <a:ext cx="431" cy="106"/>
            </a:xfrm>
            <a:custGeom>
              <a:avLst/>
              <a:gdLst>
                <a:gd name="T0" fmla="*/ 430 w 431"/>
                <a:gd name="T1" fmla="*/ 26 h 106"/>
                <a:gd name="T2" fmla="*/ 318 w 431"/>
                <a:gd name="T3" fmla="*/ 36 h 106"/>
                <a:gd name="T4" fmla="*/ 255 w 431"/>
                <a:gd name="T5" fmla="*/ 33 h 106"/>
                <a:gd name="T6" fmla="*/ 196 w 431"/>
                <a:gd name="T7" fmla="*/ 20 h 106"/>
                <a:gd name="T8" fmla="*/ 157 w 431"/>
                <a:gd name="T9" fmla="*/ 16 h 106"/>
                <a:gd name="T10" fmla="*/ 119 w 431"/>
                <a:gd name="T11" fmla="*/ 3 h 106"/>
                <a:gd name="T12" fmla="*/ 87 w 431"/>
                <a:gd name="T13" fmla="*/ 0 h 106"/>
                <a:gd name="T14" fmla="*/ 63 w 431"/>
                <a:gd name="T15" fmla="*/ 3 h 106"/>
                <a:gd name="T16" fmla="*/ 45 w 431"/>
                <a:gd name="T17" fmla="*/ 10 h 106"/>
                <a:gd name="T18" fmla="*/ 24 w 431"/>
                <a:gd name="T19" fmla="*/ 20 h 106"/>
                <a:gd name="T20" fmla="*/ 10 w 431"/>
                <a:gd name="T21" fmla="*/ 33 h 106"/>
                <a:gd name="T22" fmla="*/ 0 w 431"/>
                <a:gd name="T23" fmla="*/ 62 h 106"/>
                <a:gd name="T24" fmla="*/ 21 w 431"/>
                <a:gd name="T25" fmla="*/ 95 h 106"/>
                <a:gd name="T26" fmla="*/ 199 w 431"/>
                <a:gd name="T27" fmla="*/ 105 h 106"/>
                <a:gd name="T28" fmla="*/ 252 w 431"/>
                <a:gd name="T29" fmla="*/ 95 h 106"/>
                <a:gd name="T30" fmla="*/ 290 w 431"/>
                <a:gd name="T31" fmla="*/ 88 h 106"/>
                <a:gd name="T32" fmla="*/ 353 w 431"/>
                <a:gd name="T33" fmla="*/ 69 h 106"/>
                <a:gd name="T34" fmla="*/ 430 w 431"/>
                <a:gd name="T35" fmla="*/ 26 h 1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31" h="106">
                  <a:moveTo>
                    <a:pt x="430" y="26"/>
                  </a:moveTo>
                  <a:lnTo>
                    <a:pt x="318" y="36"/>
                  </a:lnTo>
                  <a:lnTo>
                    <a:pt x="255" y="33"/>
                  </a:lnTo>
                  <a:lnTo>
                    <a:pt x="196" y="20"/>
                  </a:lnTo>
                  <a:lnTo>
                    <a:pt x="157" y="16"/>
                  </a:lnTo>
                  <a:lnTo>
                    <a:pt x="119" y="3"/>
                  </a:lnTo>
                  <a:lnTo>
                    <a:pt x="87" y="0"/>
                  </a:lnTo>
                  <a:lnTo>
                    <a:pt x="63" y="3"/>
                  </a:lnTo>
                  <a:lnTo>
                    <a:pt x="45" y="10"/>
                  </a:lnTo>
                  <a:lnTo>
                    <a:pt x="24" y="20"/>
                  </a:lnTo>
                  <a:lnTo>
                    <a:pt x="10" y="33"/>
                  </a:lnTo>
                  <a:lnTo>
                    <a:pt x="0" y="62"/>
                  </a:lnTo>
                  <a:lnTo>
                    <a:pt x="21" y="95"/>
                  </a:lnTo>
                  <a:lnTo>
                    <a:pt x="199" y="105"/>
                  </a:lnTo>
                  <a:lnTo>
                    <a:pt x="252" y="95"/>
                  </a:lnTo>
                  <a:lnTo>
                    <a:pt x="290" y="88"/>
                  </a:lnTo>
                  <a:lnTo>
                    <a:pt x="353" y="69"/>
                  </a:lnTo>
                  <a:lnTo>
                    <a:pt x="430" y="26"/>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91" name="Group 356"/>
            <p:cNvGrpSpPr>
              <a:grpSpLocks/>
            </p:cNvGrpSpPr>
            <p:nvPr/>
          </p:nvGrpSpPr>
          <p:grpSpPr bwMode="auto">
            <a:xfrm>
              <a:off x="2070" y="2523"/>
              <a:ext cx="1286" cy="407"/>
              <a:chOff x="2070" y="2523"/>
              <a:chExt cx="1286" cy="407"/>
            </a:xfrm>
          </p:grpSpPr>
          <p:grpSp>
            <p:nvGrpSpPr>
              <p:cNvPr id="12506" name="Group 357"/>
              <p:cNvGrpSpPr>
                <a:grpSpLocks/>
              </p:cNvGrpSpPr>
              <p:nvPr/>
            </p:nvGrpSpPr>
            <p:grpSpPr bwMode="auto">
              <a:xfrm>
                <a:off x="2070" y="2523"/>
                <a:ext cx="1286" cy="260"/>
                <a:chOff x="2070" y="2523"/>
                <a:chExt cx="1286" cy="260"/>
              </a:xfrm>
            </p:grpSpPr>
            <p:sp>
              <p:nvSpPr>
                <p:cNvPr id="12528" name="Freeform 358"/>
                <p:cNvSpPr>
                  <a:spLocks/>
                </p:cNvSpPr>
                <p:nvPr/>
              </p:nvSpPr>
              <p:spPr bwMode="auto">
                <a:xfrm>
                  <a:off x="2070" y="2523"/>
                  <a:ext cx="1282" cy="260"/>
                </a:xfrm>
                <a:custGeom>
                  <a:avLst/>
                  <a:gdLst>
                    <a:gd name="T0" fmla="*/ 959 w 1282"/>
                    <a:gd name="T1" fmla="*/ 39 h 260"/>
                    <a:gd name="T2" fmla="*/ 1012 w 1282"/>
                    <a:gd name="T3" fmla="*/ 52 h 260"/>
                    <a:gd name="T4" fmla="*/ 1054 w 1282"/>
                    <a:gd name="T5" fmla="*/ 75 h 260"/>
                    <a:gd name="T6" fmla="*/ 1103 w 1282"/>
                    <a:gd name="T7" fmla="*/ 88 h 260"/>
                    <a:gd name="T8" fmla="*/ 1159 w 1282"/>
                    <a:gd name="T9" fmla="*/ 102 h 260"/>
                    <a:gd name="T10" fmla="*/ 1208 w 1282"/>
                    <a:gd name="T11" fmla="*/ 121 h 260"/>
                    <a:gd name="T12" fmla="*/ 1246 w 1282"/>
                    <a:gd name="T13" fmla="*/ 141 h 260"/>
                    <a:gd name="T14" fmla="*/ 1264 w 1282"/>
                    <a:gd name="T15" fmla="*/ 151 h 260"/>
                    <a:gd name="T16" fmla="*/ 1274 w 1282"/>
                    <a:gd name="T17" fmla="*/ 167 h 260"/>
                    <a:gd name="T18" fmla="*/ 1281 w 1282"/>
                    <a:gd name="T19" fmla="*/ 180 h 260"/>
                    <a:gd name="T20" fmla="*/ 1281 w 1282"/>
                    <a:gd name="T21" fmla="*/ 193 h 260"/>
                    <a:gd name="T22" fmla="*/ 1267 w 1282"/>
                    <a:gd name="T23" fmla="*/ 210 h 260"/>
                    <a:gd name="T24" fmla="*/ 1250 w 1282"/>
                    <a:gd name="T25" fmla="*/ 219 h 260"/>
                    <a:gd name="T26" fmla="*/ 1225 w 1282"/>
                    <a:gd name="T27" fmla="*/ 226 h 260"/>
                    <a:gd name="T28" fmla="*/ 1201 w 1282"/>
                    <a:gd name="T29" fmla="*/ 233 h 260"/>
                    <a:gd name="T30" fmla="*/ 1155 w 1282"/>
                    <a:gd name="T31" fmla="*/ 239 h 260"/>
                    <a:gd name="T32" fmla="*/ 1103 w 1282"/>
                    <a:gd name="T33" fmla="*/ 246 h 260"/>
                    <a:gd name="T34" fmla="*/ 1064 w 1282"/>
                    <a:gd name="T35" fmla="*/ 249 h 260"/>
                    <a:gd name="T36" fmla="*/ 928 w 1282"/>
                    <a:gd name="T37" fmla="*/ 255 h 260"/>
                    <a:gd name="T38" fmla="*/ 826 w 1282"/>
                    <a:gd name="T39" fmla="*/ 255 h 260"/>
                    <a:gd name="T40" fmla="*/ 683 w 1282"/>
                    <a:gd name="T41" fmla="*/ 259 h 260"/>
                    <a:gd name="T42" fmla="*/ 553 w 1282"/>
                    <a:gd name="T43" fmla="*/ 255 h 260"/>
                    <a:gd name="T44" fmla="*/ 252 w 1282"/>
                    <a:gd name="T45" fmla="*/ 255 h 260"/>
                    <a:gd name="T46" fmla="*/ 168 w 1282"/>
                    <a:gd name="T47" fmla="*/ 246 h 260"/>
                    <a:gd name="T48" fmla="*/ 137 w 1282"/>
                    <a:gd name="T49" fmla="*/ 239 h 260"/>
                    <a:gd name="T50" fmla="*/ 95 w 1282"/>
                    <a:gd name="T51" fmla="*/ 229 h 260"/>
                    <a:gd name="T52" fmla="*/ 60 w 1282"/>
                    <a:gd name="T53" fmla="*/ 213 h 260"/>
                    <a:gd name="T54" fmla="*/ 32 w 1282"/>
                    <a:gd name="T55" fmla="*/ 190 h 260"/>
                    <a:gd name="T56" fmla="*/ 7 w 1282"/>
                    <a:gd name="T57" fmla="*/ 167 h 260"/>
                    <a:gd name="T58" fmla="*/ 0 w 1282"/>
                    <a:gd name="T59" fmla="*/ 138 h 260"/>
                    <a:gd name="T60" fmla="*/ 7 w 1282"/>
                    <a:gd name="T61" fmla="*/ 121 h 260"/>
                    <a:gd name="T62" fmla="*/ 21 w 1282"/>
                    <a:gd name="T63" fmla="*/ 98 h 260"/>
                    <a:gd name="T64" fmla="*/ 53 w 1282"/>
                    <a:gd name="T65" fmla="*/ 75 h 260"/>
                    <a:gd name="T66" fmla="*/ 81 w 1282"/>
                    <a:gd name="T67" fmla="*/ 62 h 260"/>
                    <a:gd name="T68" fmla="*/ 116 w 1282"/>
                    <a:gd name="T69" fmla="*/ 46 h 260"/>
                    <a:gd name="T70" fmla="*/ 158 w 1282"/>
                    <a:gd name="T71" fmla="*/ 36 h 260"/>
                    <a:gd name="T72" fmla="*/ 200 w 1282"/>
                    <a:gd name="T73" fmla="*/ 29 h 260"/>
                    <a:gd name="T74" fmla="*/ 228 w 1282"/>
                    <a:gd name="T75" fmla="*/ 36 h 260"/>
                    <a:gd name="T76" fmla="*/ 242 w 1282"/>
                    <a:gd name="T77" fmla="*/ 20 h 260"/>
                    <a:gd name="T78" fmla="*/ 280 w 1282"/>
                    <a:gd name="T79" fmla="*/ 10 h 260"/>
                    <a:gd name="T80" fmla="*/ 329 w 1282"/>
                    <a:gd name="T81" fmla="*/ 3 h 260"/>
                    <a:gd name="T82" fmla="*/ 392 w 1282"/>
                    <a:gd name="T83" fmla="*/ 0 h 260"/>
                    <a:gd name="T84" fmla="*/ 469 w 1282"/>
                    <a:gd name="T85" fmla="*/ 10 h 260"/>
                    <a:gd name="T86" fmla="*/ 959 w 1282"/>
                    <a:gd name="T87" fmla="*/ 39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82" h="260">
                      <a:moveTo>
                        <a:pt x="959" y="39"/>
                      </a:moveTo>
                      <a:lnTo>
                        <a:pt x="1012" y="52"/>
                      </a:lnTo>
                      <a:lnTo>
                        <a:pt x="1054" y="75"/>
                      </a:lnTo>
                      <a:lnTo>
                        <a:pt x="1103" y="88"/>
                      </a:lnTo>
                      <a:lnTo>
                        <a:pt x="1159" y="102"/>
                      </a:lnTo>
                      <a:lnTo>
                        <a:pt x="1208" y="121"/>
                      </a:lnTo>
                      <a:lnTo>
                        <a:pt x="1246" y="141"/>
                      </a:lnTo>
                      <a:lnTo>
                        <a:pt x="1264" y="151"/>
                      </a:lnTo>
                      <a:lnTo>
                        <a:pt x="1274" y="167"/>
                      </a:lnTo>
                      <a:lnTo>
                        <a:pt x="1281" y="180"/>
                      </a:lnTo>
                      <a:lnTo>
                        <a:pt x="1281" y="193"/>
                      </a:lnTo>
                      <a:lnTo>
                        <a:pt x="1267" y="210"/>
                      </a:lnTo>
                      <a:lnTo>
                        <a:pt x="1250" y="219"/>
                      </a:lnTo>
                      <a:lnTo>
                        <a:pt x="1225" y="226"/>
                      </a:lnTo>
                      <a:lnTo>
                        <a:pt x="1201" y="233"/>
                      </a:lnTo>
                      <a:lnTo>
                        <a:pt x="1155" y="239"/>
                      </a:lnTo>
                      <a:lnTo>
                        <a:pt x="1103" y="246"/>
                      </a:lnTo>
                      <a:lnTo>
                        <a:pt x="1064" y="249"/>
                      </a:lnTo>
                      <a:lnTo>
                        <a:pt x="928" y="255"/>
                      </a:lnTo>
                      <a:lnTo>
                        <a:pt x="826" y="255"/>
                      </a:lnTo>
                      <a:lnTo>
                        <a:pt x="683" y="259"/>
                      </a:lnTo>
                      <a:lnTo>
                        <a:pt x="553" y="255"/>
                      </a:lnTo>
                      <a:lnTo>
                        <a:pt x="252" y="255"/>
                      </a:lnTo>
                      <a:lnTo>
                        <a:pt x="168" y="246"/>
                      </a:lnTo>
                      <a:lnTo>
                        <a:pt x="137" y="239"/>
                      </a:lnTo>
                      <a:lnTo>
                        <a:pt x="95" y="229"/>
                      </a:lnTo>
                      <a:lnTo>
                        <a:pt x="60" y="213"/>
                      </a:lnTo>
                      <a:lnTo>
                        <a:pt x="32" y="190"/>
                      </a:lnTo>
                      <a:lnTo>
                        <a:pt x="7" y="167"/>
                      </a:lnTo>
                      <a:lnTo>
                        <a:pt x="0" y="138"/>
                      </a:lnTo>
                      <a:lnTo>
                        <a:pt x="7" y="121"/>
                      </a:lnTo>
                      <a:lnTo>
                        <a:pt x="21" y="98"/>
                      </a:lnTo>
                      <a:lnTo>
                        <a:pt x="53" y="75"/>
                      </a:lnTo>
                      <a:lnTo>
                        <a:pt x="81" y="62"/>
                      </a:lnTo>
                      <a:lnTo>
                        <a:pt x="116" y="46"/>
                      </a:lnTo>
                      <a:lnTo>
                        <a:pt x="158" y="36"/>
                      </a:lnTo>
                      <a:lnTo>
                        <a:pt x="200" y="29"/>
                      </a:lnTo>
                      <a:lnTo>
                        <a:pt x="228" y="36"/>
                      </a:lnTo>
                      <a:lnTo>
                        <a:pt x="242" y="20"/>
                      </a:lnTo>
                      <a:lnTo>
                        <a:pt x="280" y="10"/>
                      </a:lnTo>
                      <a:lnTo>
                        <a:pt x="329" y="3"/>
                      </a:lnTo>
                      <a:lnTo>
                        <a:pt x="392" y="0"/>
                      </a:lnTo>
                      <a:lnTo>
                        <a:pt x="469" y="10"/>
                      </a:lnTo>
                      <a:lnTo>
                        <a:pt x="959" y="39"/>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9" name="Freeform 359"/>
                <p:cNvSpPr>
                  <a:spLocks/>
                </p:cNvSpPr>
                <p:nvPr/>
              </p:nvSpPr>
              <p:spPr bwMode="auto">
                <a:xfrm>
                  <a:off x="2074" y="2552"/>
                  <a:ext cx="1282" cy="231"/>
                </a:xfrm>
                <a:custGeom>
                  <a:avLst/>
                  <a:gdLst>
                    <a:gd name="T0" fmla="*/ 962 w 1282"/>
                    <a:gd name="T1" fmla="*/ 0 h 231"/>
                    <a:gd name="T2" fmla="*/ 952 w 1282"/>
                    <a:gd name="T3" fmla="*/ 20 h 231"/>
                    <a:gd name="T4" fmla="*/ 948 w 1282"/>
                    <a:gd name="T5" fmla="*/ 49 h 231"/>
                    <a:gd name="T6" fmla="*/ 945 w 1282"/>
                    <a:gd name="T7" fmla="*/ 69 h 231"/>
                    <a:gd name="T8" fmla="*/ 952 w 1282"/>
                    <a:gd name="T9" fmla="*/ 95 h 231"/>
                    <a:gd name="T10" fmla="*/ 962 w 1282"/>
                    <a:gd name="T11" fmla="*/ 121 h 231"/>
                    <a:gd name="T12" fmla="*/ 973 w 1282"/>
                    <a:gd name="T13" fmla="*/ 144 h 231"/>
                    <a:gd name="T14" fmla="*/ 987 w 1282"/>
                    <a:gd name="T15" fmla="*/ 158 h 231"/>
                    <a:gd name="T16" fmla="*/ 1029 w 1282"/>
                    <a:gd name="T17" fmla="*/ 161 h 231"/>
                    <a:gd name="T18" fmla="*/ 1067 w 1282"/>
                    <a:gd name="T19" fmla="*/ 164 h 231"/>
                    <a:gd name="T20" fmla="*/ 1106 w 1282"/>
                    <a:gd name="T21" fmla="*/ 161 h 231"/>
                    <a:gd name="T22" fmla="*/ 1130 w 1282"/>
                    <a:gd name="T23" fmla="*/ 158 h 231"/>
                    <a:gd name="T24" fmla="*/ 1183 w 1282"/>
                    <a:gd name="T25" fmla="*/ 151 h 231"/>
                    <a:gd name="T26" fmla="*/ 1211 w 1282"/>
                    <a:gd name="T27" fmla="*/ 148 h 231"/>
                    <a:gd name="T28" fmla="*/ 1239 w 1282"/>
                    <a:gd name="T29" fmla="*/ 141 h 231"/>
                    <a:gd name="T30" fmla="*/ 1274 w 1282"/>
                    <a:gd name="T31" fmla="*/ 138 h 231"/>
                    <a:gd name="T32" fmla="*/ 1277 w 1282"/>
                    <a:gd name="T33" fmla="*/ 144 h 231"/>
                    <a:gd name="T34" fmla="*/ 1281 w 1282"/>
                    <a:gd name="T35" fmla="*/ 158 h 231"/>
                    <a:gd name="T36" fmla="*/ 1281 w 1282"/>
                    <a:gd name="T37" fmla="*/ 171 h 231"/>
                    <a:gd name="T38" fmla="*/ 1277 w 1282"/>
                    <a:gd name="T39" fmla="*/ 177 h 231"/>
                    <a:gd name="T40" fmla="*/ 1270 w 1282"/>
                    <a:gd name="T41" fmla="*/ 184 h 231"/>
                    <a:gd name="T42" fmla="*/ 1256 w 1282"/>
                    <a:gd name="T43" fmla="*/ 190 h 231"/>
                    <a:gd name="T44" fmla="*/ 1232 w 1282"/>
                    <a:gd name="T45" fmla="*/ 197 h 231"/>
                    <a:gd name="T46" fmla="*/ 1204 w 1282"/>
                    <a:gd name="T47" fmla="*/ 203 h 231"/>
                    <a:gd name="T48" fmla="*/ 1162 w 1282"/>
                    <a:gd name="T49" fmla="*/ 213 h 231"/>
                    <a:gd name="T50" fmla="*/ 1113 w 1282"/>
                    <a:gd name="T51" fmla="*/ 220 h 231"/>
                    <a:gd name="T52" fmla="*/ 1060 w 1282"/>
                    <a:gd name="T53" fmla="*/ 223 h 231"/>
                    <a:gd name="T54" fmla="*/ 840 w 1282"/>
                    <a:gd name="T55" fmla="*/ 226 h 231"/>
                    <a:gd name="T56" fmla="*/ 665 w 1282"/>
                    <a:gd name="T57" fmla="*/ 230 h 231"/>
                    <a:gd name="T58" fmla="*/ 546 w 1282"/>
                    <a:gd name="T59" fmla="*/ 223 h 231"/>
                    <a:gd name="T60" fmla="*/ 255 w 1282"/>
                    <a:gd name="T61" fmla="*/ 223 h 231"/>
                    <a:gd name="T62" fmla="*/ 182 w 1282"/>
                    <a:gd name="T63" fmla="*/ 220 h 231"/>
                    <a:gd name="T64" fmla="*/ 150 w 1282"/>
                    <a:gd name="T65" fmla="*/ 213 h 231"/>
                    <a:gd name="T66" fmla="*/ 115 w 1282"/>
                    <a:gd name="T67" fmla="*/ 207 h 231"/>
                    <a:gd name="T68" fmla="*/ 87 w 1282"/>
                    <a:gd name="T69" fmla="*/ 197 h 231"/>
                    <a:gd name="T70" fmla="*/ 59 w 1282"/>
                    <a:gd name="T71" fmla="*/ 184 h 231"/>
                    <a:gd name="T72" fmla="*/ 31 w 1282"/>
                    <a:gd name="T73" fmla="*/ 167 h 231"/>
                    <a:gd name="T74" fmla="*/ 14 w 1282"/>
                    <a:gd name="T75" fmla="*/ 151 h 231"/>
                    <a:gd name="T76" fmla="*/ 0 w 1282"/>
                    <a:gd name="T77" fmla="*/ 135 h 231"/>
                    <a:gd name="T78" fmla="*/ 0 w 1282"/>
                    <a:gd name="T79" fmla="*/ 112 h 231"/>
                    <a:gd name="T80" fmla="*/ 3 w 1282"/>
                    <a:gd name="T81" fmla="*/ 92 h 231"/>
                    <a:gd name="T82" fmla="*/ 24 w 1282"/>
                    <a:gd name="T83" fmla="*/ 69 h 231"/>
                    <a:gd name="T84" fmla="*/ 35 w 1282"/>
                    <a:gd name="T85" fmla="*/ 89 h 231"/>
                    <a:gd name="T86" fmla="*/ 56 w 1282"/>
                    <a:gd name="T87" fmla="*/ 112 h 231"/>
                    <a:gd name="T88" fmla="*/ 73 w 1282"/>
                    <a:gd name="T89" fmla="*/ 118 h 231"/>
                    <a:gd name="T90" fmla="*/ 94 w 1282"/>
                    <a:gd name="T91" fmla="*/ 125 h 231"/>
                    <a:gd name="T92" fmla="*/ 140 w 1282"/>
                    <a:gd name="T93" fmla="*/ 125 h 231"/>
                    <a:gd name="T94" fmla="*/ 182 w 1282"/>
                    <a:gd name="T95" fmla="*/ 128 h 231"/>
                    <a:gd name="T96" fmla="*/ 549 w 1282"/>
                    <a:gd name="T97" fmla="*/ 82 h 231"/>
                    <a:gd name="T98" fmla="*/ 588 w 1282"/>
                    <a:gd name="T99" fmla="*/ 79 h 231"/>
                    <a:gd name="T100" fmla="*/ 647 w 1282"/>
                    <a:gd name="T101" fmla="*/ 69 h 231"/>
                    <a:gd name="T102" fmla="*/ 707 w 1282"/>
                    <a:gd name="T103" fmla="*/ 49 h 231"/>
                    <a:gd name="T104" fmla="*/ 731 w 1282"/>
                    <a:gd name="T105" fmla="*/ 36 h 231"/>
                    <a:gd name="T106" fmla="*/ 763 w 1282"/>
                    <a:gd name="T107" fmla="*/ 16 h 231"/>
                    <a:gd name="T108" fmla="*/ 766 w 1282"/>
                    <a:gd name="T109" fmla="*/ 16 h 231"/>
                    <a:gd name="T110" fmla="*/ 840 w 1282"/>
                    <a:gd name="T111" fmla="*/ 10 h 231"/>
                    <a:gd name="T112" fmla="*/ 903 w 1282"/>
                    <a:gd name="T113" fmla="*/ 3 h 231"/>
                    <a:gd name="T114" fmla="*/ 962 w 1282"/>
                    <a:gd name="T115" fmla="*/ 0 h 2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82" h="231">
                      <a:moveTo>
                        <a:pt x="962" y="0"/>
                      </a:moveTo>
                      <a:lnTo>
                        <a:pt x="952" y="20"/>
                      </a:lnTo>
                      <a:lnTo>
                        <a:pt x="948" y="49"/>
                      </a:lnTo>
                      <a:lnTo>
                        <a:pt x="945" y="69"/>
                      </a:lnTo>
                      <a:lnTo>
                        <a:pt x="952" y="95"/>
                      </a:lnTo>
                      <a:lnTo>
                        <a:pt x="962" y="121"/>
                      </a:lnTo>
                      <a:lnTo>
                        <a:pt x="973" y="144"/>
                      </a:lnTo>
                      <a:lnTo>
                        <a:pt x="987" y="158"/>
                      </a:lnTo>
                      <a:lnTo>
                        <a:pt x="1029" y="161"/>
                      </a:lnTo>
                      <a:lnTo>
                        <a:pt x="1067" y="164"/>
                      </a:lnTo>
                      <a:lnTo>
                        <a:pt x="1106" y="161"/>
                      </a:lnTo>
                      <a:lnTo>
                        <a:pt x="1130" y="158"/>
                      </a:lnTo>
                      <a:lnTo>
                        <a:pt x="1183" y="151"/>
                      </a:lnTo>
                      <a:lnTo>
                        <a:pt x="1211" y="148"/>
                      </a:lnTo>
                      <a:lnTo>
                        <a:pt x="1239" y="141"/>
                      </a:lnTo>
                      <a:lnTo>
                        <a:pt x="1274" y="138"/>
                      </a:lnTo>
                      <a:lnTo>
                        <a:pt x="1277" y="144"/>
                      </a:lnTo>
                      <a:lnTo>
                        <a:pt x="1281" y="158"/>
                      </a:lnTo>
                      <a:lnTo>
                        <a:pt x="1281" y="171"/>
                      </a:lnTo>
                      <a:lnTo>
                        <a:pt x="1277" y="177"/>
                      </a:lnTo>
                      <a:lnTo>
                        <a:pt x="1270" y="184"/>
                      </a:lnTo>
                      <a:lnTo>
                        <a:pt x="1256" y="190"/>
                      </a:lnTo>
                      <a:lnTo>
                        <a:pt x="1232" y="197"/>
                      </a:lnTo>
                      <a:lnTo>
                        <a:pt x="1204" y="203"/>
                      </a:lnTo>
                      <a:lnTo>
                        <a:pt x="1162" y="213"/>
                      </a:lnTo>
                      <a:lnTo>
                        <a:pt x="1113" y="220"/>
                      </a:lnTo>
                      <a:lnTo>
                        <a:pt x="1060" y="223"/>
                      </a:lnTo>
                      <a:lnTo>
                        <a:pt x="840" y="226"/>
                      </a:lnTo>
                      <a:lnTo>
                        <a:pt x="665" y="230"/>
                      </a:lnTo>
                      <a:lnTo>
                        <a:pt x="546" y="223"/>
                      </a:lnTo>
                      <a:lnTo>
                        <a:pt x="255" y="223"/>
                      </a:lnTo>
                      <a:lnTo>
                        <a:pt x="182" y="220"/>
                      </a:lnTo>
                      <a:lnTo>
                        <a:pt x="150" y="213"/>
                      </a:lnTo>
                      <a:lnTo>
                        <a:pt x="115" y="207"/>
                      </a:lnTo>
                      <a:lnTo>
                        <a:pt x="87" y="197"/>
                      </a:lnTo>
                      <a:lnTo>
                        <a:pt x="59" y="184"/>
                      </a:lnTo>
                      <a:lnTo>
                        <a:pt x="31" y="167"/>
                      </a:lnTo>
                      <a:lnTo>
                        <a:pt x="14" y="151"/>
                      </a:lnTo>
                      <a:lnTo>
                        <a:pt x="0" y="135"/>
                      </a:lnTo>
                      <a:lnTo>
                        <a:pt x="0" y="112"/>
                      </a:lnTo>
                      <a:lnTo>
                        <a:pt x="3" y="92"/>
                      </a:lnTo>
                      <a:lnTo>
                        <a:pt x="24" y="69"/>
                      </a:lnTo>
                      <a:lnTo>
                        <a:pt x="35" y="89"/>
                      </a:lnTo>
                      <a:lnTo>
                        <a:pt x="56" y="112"/>
                      </a:lnTo>
                      <a:lnTo>
                        <a:pt x="73" y="118"/>
                      </a:lnTo>
                      <a:lnTo>
                        <a:pt x="94" y="125"/>
                      </a:lnTo>
                      <a:lnTo>
                        <a:pt x="140" y="125"/>
                      </a:lnTo>
                      <a:lnTo>
                        <a:pt x="182" y="128"/>
                      </a:lnTo>
                      <a:lnTo>
                        <a:pt x="549" y="82"/>
                      </a:lnTo>
                      <a:lnTo>
                        <a:pt x="588" y="79"/>
                      </a:lnTo>
                      <a:lnTo>
                        <a:pt x="647" y="69"/>
                      </a:lnTo>
                      <a:lnTo>
                        <a:pt x="707" y="49"/>
                      </a:lnTo>
                      <a:lnTo>
                        <a:pt x="731" y="36"/>
                      </a:lnTo>
                      <a:lnTo>
                        <a:pt x="763" y="16"/>
                      </a:lnTo>
                      <a:lnTo>
                        <a:pt x="766" y="16"/>
                      </a:lnTo>
                      <a:lnTo>
                        <a:pt x="840" y="10"/>
                      </a:lnTo>
                      <a:lnTo>
                        <a:pt x="903" y="3"/>
                      </a:lnTo>
                      <a:lnTo>
                        <a:pt x="962"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507" name="Group 360"/>
              <p:cNvGrpSpPr>
                <a:grpSpLocks/>
              </p:cNvGrpSpPr>
              <p:nvPr/>
            </p:nvGrpSpPr>
            <p:grpSpPr bwMode="auto">
              <a:xfrm>
                <a:off x="2249" y="2781"/>
                <a:ext cx="379" cy="149"/>
                <a:chOff x="2249" y="2781"/>
                <a:chExt cx="379" cy="149"/>
              </a:xfrm>
            </p:grpSpPr>
            <p:grpSp>
              <p:nvGrpSpPr>
                <p:cNvPr id="12521" name="Group 361"/>
                <p:cNvGrpSpPr>
                  <a:grpSpLocks/>
                </p:cNvGrpSpPr>
                <p:nvPr/>
              </p:nvGrpSpPr>
              <p:grpSpPr bwMode="auto">
                <a:xfrm>
                  <a:off x="2249" y="2781"/>
                  <a:ext cx="379" cy="149"/>
                  <a:chOff x="2249" y="2781"/>
                  <a:chExt cx="379" cy="149"/>
                </a:xfrm>
              </p:grpSpPr>
              <p:grpSp>
                <p:nvGrpSpPr>
                  <p:cNvPr id="12523" name="Group 362"/>
                  <p:cNvGrpSpPr>
                    <a:grpSpLocks/>
                  </p:cNvGrpSpPr>
                  <p:nvPr/>
                </p:nvGrpSpPr>
                <p:grpSpPr bwMode="auto">
                  <a:xfrm>
                    <a:off x="2550" y="2781"/>
                    <a:ext cx="78" cy="106"/>
                    <a:chOff x="2550" y="2781"/>
                    <a:chExt cx="78" cy="106"/>
                  </a:xfrm>
                </p:grpSpPr>
                <p:sp>
                  <p:nvSpPr>
                    <p:cNvPr id="12525" name="Freeform 363"/>
                    <p:cNvSpPr>
                      <a:spLocks/>
                    </p:cNvSpPr>
                    <p:nvPr/>
                  </p:nvSpPr>
                  <p:spPr bwMode="auto">
                    <a:xfrm>
                      <a:off x="2550" y="2781"/>
                      <a:ext cx="78" cy="106"/>
                    </a:xfrm>
                    <a:custGeom>
                      <a:avLst/>
                      <a:gdLst>
                        <a:gd name="T0" fmla="*/ 45 w 78"/>
                        <a:gd name="T1" fmla="*/ 7 h 106"/>
                        <a:gd name="T2" fmla="*/ 66 w 78"/>
                        <a:gd name="T3" fmla="*/ 13 h 106"/>
                        <a:gd name="T4" fmla="*/ 73 w 78"/>
                        <a:gd name="T5" fmla="*/ 23 h 106"/>
                        <a:gd name="T6" fmla="*/ 77 w 78"/>
                        <a:gd name="T7" fmla="*/ 36 h 106"/>
                        <a:gd name="T8" fmla="*/ 77 w 78"/>
                        <a:gd name="T9" fmla="*/ 49 h 106"/>
                        <a:gd name="T10" fmla="*/ 77 w 78"/>
                        <a:gd name="T11" fmla="*/ 65 h 106"/>
                        <a:gd name="T12" fmla="*/ 73 w 78"/>
                        <a:gd name="T13" fmla="*/ 82 h 106"/>
                        <a:gd name="T14" fmla="*/ 0 w 78"/>
                        <a:gd name="T15" fmla="*/ 105 h 106"/>
                        <a:gd name="T16" fmla="*/ 7 w 78"/>
                        <a:gd name="T17" fmla="*/ 0 h 106"/>
                        <a:gd name="T18" fmla="*/ 45 w 78"/>
                        <a:gd name="T19" fmla="*/ 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8" h="106">
                          <a:moveTo>
                            <a:pt x="45" y="7"/>
                          </a:moveTo>
                          <a:lnTo>
                            <a:pt x="66" y="13"/>
                          </a:lnTo>
                          <a:lnTo>
                            <a:pt x="73" y="23"/>
                          </a:lnTo>
                          <a:lnTo>
                            <a:pt x="77" y="36"/>
                          </a:lnTo>
                          <a:lnTo>
                            <a:pt x="77" y="49"/>
                          </a:lnTo>
                          <a:lnTo>
                            <a:pt x="77" y="65"/>
                          </a:lnTo>
                          <a:lnTo>
                            <a:pt x="73" y="82"/>
                          </a:lnTo>
                          <a:lnTo>
                            <a:pt x="0" y="105"/>
                          </a:lnTo>
                          <a:lnTo>
                            <a:pt x="7" y="0"/>
                          </a:lnTo>
                          <a:lnTo>
                            <a:pt x="45" y="7"/>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6" name="Freeform 364"/>
                    <p:cNvSpPr>
                      <a:spLocks/>
                    </p:cNvSpPr>
                    <p:nvPr/>
                  </p:nvSpPr>
                  <p:spPr bwMode="auto">
                    <a:xfrm>
                      <a:off x="2553" y="2824"/>
                      <a:ext cx="74" cy="24"/>
                    </a:xfrm>
                    <a:custGeom>
                      <a:avLst/>
                      <a:gdLst>
                        <a:gd name="T0" fmla="*/ 73 w 74"/>
                        <a:gd name="T1" fmla="*/ 0 h 24"/>
                        <a:gd name="T2" fmla="*/ 3 w 74"/>
                        <a:gd name="T3" fmla="*/ 0 h 24"/>
                        <a:gd name="T4" fmla="*/ 0 w 74"/>
                        <a:gd name="T5" fmla="*/ 23 h 24"/>
                        <a:gd name="T6" fmla="*/ 73 w 74"/>
                        <a:gd name="T7" fmla="*/ 13 h 24"/>
                        <a:gd name="T8" fmla="*/ 73 w 74"/>
                        <a:gd name="T9" fmla="*/ 6 h 24"/>
                        <a:gd name="T10" fmla="*/ 73 w 74"/>
                        <a:gd name="T11" fmla="*/ 0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24">
                          <a:moveTo>
                            <a:pt x="73" y="0"/>
                          </a:moveTo>
                          <a:lnTo>
                            <a:pt x="3" y="0"/>
                          </a:lnTo>
                          <a:lnTo>
                            <a:pt x="0" y="23"/>
                          </a:lnTo>
                          <a:lnTo>
                            <a:pt x="73" y="13"/>
                          </a:lnTo>
                          <a:lnTo>
                            <a:pt x="73" y="6"/>
                          </a:lnTo>
                          <a:lnTo>
                            <a:pt x="73" y="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7" name="Freeform 365"/>
                    <p:cNvSpPr>
                      <a:spLocks/>
                    </p:cNvSpPr>
                    <p:nvPr/>
                  </p:nvSpPr>
                  <p:spPr bwMode="auto">
                    <a:xfrm>
                      <a:off x="2550" y="2860"/>
                      <a:ext cx="78" cy="27"/>
                    </a:xfrm>
                    <a:custGeom>
                      <a:avLst/>
                      <a:gdLst>
                        <a:gd name="T0" fmla="*/ 77 w 78"/>
                        <a:gd name="T1" fmla="*/ 0 h 27"/>
                        <a:gd name="T2" fmla="*/ 0 w 78"/>
                        <a:gd name="T3" fmla="*/ 10 h 27"/>
                        <a:gd name="T4" fmla="*/ 3 w 78"/>
                        <a:gd name="T5" fmla="*/ 19 h 27"/>
                        <a:gd name="T6" fmla="*/ 0 w 78"/>
                        <a:gd name="T7" fmla="*/ 26 h 27"/>
                        <a:gd name="T8" fmla="*/ 73 w 78"/>
                        <a:gd name="T9" fmla="*/ 10 h 27"/>
                        <a:gd name="T10" fmla="*/ 77 w 78"/>
                        <a:gd name="T11" fmla="*/ 0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27">
                          <a:moveTo>
                            <a:pt x="77" y="0"/>
                          </a:moveTo>
                          <a:lnTo>
                            <a:pt x="0" y="10"/>
                          </a:lnTo>
                          <a:lnTo>
                            <a:pt x="3" y="19"/>
                          </a:lnTo>
                          <a:lnTo>
                            <a:pt x="0" y="26"/>
                          </a:lnTo>
                          <a:lnTo>
                            <a:pt x="73" y="10"/>
                          </a:lnTo>
                          <a:lnTo>
                            <a:pt x="77"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524" name="Freeform 366"/>
                  <p:cNvSpPr>
                    <a:spLocks/>
                  </p:cNvSpPr>
                  <p:nvPr/>
                </p:nvSpPr>
                <p:spPr bwMode="auto">
                  <a:xfrm>
                    <a:off x="2249" y="2784"/>
                    <a:ext cx="309" cy="146"/>
                  </a:xfrm>
                  <a:custGeom>
                    <a:avLst/>
                    <a:gdLst>
                      <a:gd name="T0" fmla="*/ 308 w 309"/>
                      <a:gd name="T1" fmla="*/ 0 h 146"/>
                      <a:gd name="T2" fmla="*/ 304 w 309"/>
                      <a:gd name="T3" fmla="*/ 62 h 146"/>
                      <a:gd name="T4" fmla="*/ 304 w 309"/>
                      <a:gd name="T5" fmla="*/ 86 h 146"/>
                      <a:gd name="T6" fmla="*/ 304 w 309"/>
                      <a:gd name="T7" fmla="*/ 99 h 146"/>
                      <a:gd name="T8" fmla="*/ 301 w 309"/>
                      <a:gd name="T9" fmla="*/ 112 h 146"/>
                      <a:gd name="T10" fmla="*/ 269 w 309"/>
                      <a:gd name="T11" fmla="*/ 125 h 146"/>
                      <a:gd name="T12" fmla="*/ 241 w 309"/>
                      <a:gd name="T13" fmla="*/ 132 h 146"/>
                      <a:gd name="T14" fmla="*/ 217 w 309"/>
                      <a:gd name="T15" fmla="*/ 138 h 146"/>
                      <a:gd name="T16" fmla="*/ 161 w 309"/>
                      <a:gd name="T17" fmla="*/ 145 h 146"/>
                      <a:gd name="T18" fmla="*/ 101 w 309"/>
                      <a:gd name="T19" fmla="*/ 145 h 146"/>
                      <a:gd name="T20" fmla="*/ 56 w 309"/>
                      <a:gd name="T21" fmla="*/ 138 h 146"/>
                      <a:gd name="T22" fmla="*/ 31 w 309"/>
                      <a:gd name="T23" fmla="*/ 135 h 146"/>
                      <a:gd name="T24" fmla="*/ 14 w 309"/>
                      <a:gd name="T25" fmla="*/ 128 h 146"/>
                      <a:gd name="T26" fmla="*/ 3 w 309"/>
                      <a:gd name="T27" fmla="*/ 118 h 146"/>
                      <a:gd name="T28" fmla="*/ 3 w 309"/>
                      <a:gd name="T29" fmla="*/ 102 h 146"/>
                      <a:gd name="T30" fmla="*/ 0 w 309"/>
                      <a:gd name="T31" fmla="*/ 69 h 146"/>
                      <a:gd name="T32" fmla="*/ 0 w 309"/>
                      <a:gd name="T33" fmla="*/ 33 h 146"/>
                      <a:gd name="T34" fmla="*/ 0 w 309"/>
                      <a:gd name="T35" fmla="*/ 23 h 146"/>
                      <a:gd name="T36" fmla="*/ 101 w 309"/>
                      <a:gd name="T37" fmla="*/ 36 h 146"/>
                      <a:gd name="T38" fmla="*/ 185 w 309"/>
                      <a:gd name="T39" fmla="*/ 33 h 146"/>
                      <a:gd name="T40" fmla="*/ 255 w 309"/>
                      <a:gd name="T41" fmla="*/ 20 h 146"/>
                      <a:gd name="T42" fmla="*/ 308 w 309"/>
                      <a:gd name="T43" fmla="*/ 0 h 1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9" h="146">
                        <a:moveTo>
                          <a:pt x="308" y="0"/>
                        </a:moveTo>
                        <a:lnTo>
                          <a:pt x="304" y="62"/>
                        </a:lnTo>
                        <a:lnTo>
                          <a:pt x="304" y="86"/>
                        </a:lnTo>
                        <a:lnTo>
                          <a:pt x="304" y="99"/>
                        </a:lnTo>
                        <a:lnTo>
                          <a:pt x="301" y="112"/>
                        </a:lnTo>
                        <a:lnTo>
                          <a:pt x="269" y="125"/>
                        </a:lnTo>
                        <a:lnTo>
                          <a:pt x="241" y="132"/>
                        </a:lnTo>
                        <a:lnTo>
                          <a:pt x="217" y="138"/>
                        </a:lnTo>
                        <a:lnTo>
                          <a:pt x="161" y="145"/>
                        </a:lnTo>
                        <a:lnTo>
                          <a:pt x="101" y="145"/>
                        </a:lnTo>
                        <a:lnTo>
                          <a:pt x="56" y="138"/>
                        </a:lnTo>
                        <a:lnTo>
                          <a:pt x="31" y="135"/>
                        </a:lnTo>
                        <a:lnTo>
                          <a:pt x="14" y="128"/>
                        </a:lnTo>
                        <a:lnTo>
                          <a:pt x="3" y="118"/>
                        </a:lnTo>
                        <a:lnTo>
                          <a:pt x="3" y="102"/>
                        </a:lnTo>
                        <a:lnTo>
                          <a:pt x="0" y="69"/>
                        </a:lnTo>
                        <a:lnTo>
                          <a:pt x="0" y="33"/>
                        </a:lnTo>
                        <a:lnTo>
                          <a:pt x="0" y="23"/>
                        </a:lnTo>
                        <a:lnTo>
                          <a:pt x="101" y="36"/>
                        </a:lnTo>
                        <a:lnTo>
                          <a:pt x="185" y="33"/>
                        </a:lnTo>
                        <a:lnTo>
                          <a:pt x="255" y="20"/>
                        </a:lnTo>
                        <a:lnTo>
                          <a:pt x="308"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522" name="Freeform 367"/>
                <p:cNvSpPr>
                  <a:spLocks/>
                </p:cNvSpPr>
                <p:nvPr/>
              </p:nvSpPr>
              <p:spPr bwMode="auto">
                <a:xfrm>
                  <a:off x="2249" y="2807"/>
                  <a:ext cx="309" cy="123"/>
                </a:xfrm>
                <a:custGeom>
                  <a:avLst/>
                  <a:gdLst>
                    <a:gd name="T0" fmla="*/ 31 w 309"/>
                    <a:gd name="T1" fmla="*/ 3 h 123"/>
                    <a:gd name="T2" fmla="*/ 38 w 309"/>
                    <a:gd name="T3" fmla="*/ 20 h 123"/>
                    <a:gd name="T4" fmla="*/ 45 w 309"/>
                    <a:gd name="T5" fmla="*/ 33 h 123"/>
                    <a:gd name="T6" fmla="*/ 56 w 309"/>
                    <a:gd name="T7" fmla="*/ 49 h 123"/>
                    <a:gd name="T8" fmla="*/ 63 w 309"/>
                    <a:gd name="T9" fmla="*/ 59 h 123"/>
                    <a:gd name="T10" fmla="*/ 77 w 309"/>
                    <a:gd name="T11" fmla="*/ 72 h 123"/>
                    <a:gd name="T12" fmla="*/ 91 w 309"/>
                    <a:gd name="T13" fmla="*/ 82 h 123"/>
                    <a:gd name="T14" fmla="*/ 108 w 309"/>
                    <a:gd name="T15" fmla="*/ 89 h 123"/>
                    <a:gd name="T16" fmla="*/ 136 w 309"/>
                    <a:gd name="T17" fmla="*/ 92 h 123"/>
                    <a:gd name="T18" fmla="*/ 175 w 309"/>
                    <a:gd name="T19" fmla="*/ 92 h 123"/>
                    <a:gd name="T20" fmla="*/ 238 w 309"/>
                    <a:gd name="T21" fmla="*/ 89 h 123"/>
                    <a:gd name="T22" fmla="*/ 308 w 309"/>
                    <a:gd name="T23" fmla="*/ 79 h 123"/>
                    <a:gd name="T24" fmla="*/ 304 w 309"/>
                    <a:gd name="T25" fmla="*/ 92 h 123"/>
                    <a:gd name="T26" fmla="*/ 276 w 309"/>
                    <a:gd name="T27" fmla="*/ 99 h 123"/>
                    <a:gd name="T28" fmla="*/ 252 w 309"/>
                    <a:gd name="T29" fmla="*/ 109 h 123"/>
                    <a:gd name="T30" fmla="*/ 231 w 309"/>
                    <a:gd name="T31" fmla="*/ 112 h 123"/>
                    <a:gd name="T32" fmla="*/ 206 w 309"/>
                    <a:gd name="T33" fmla="*/ 115 h 123"/>
                    <a:gd name="T34" fmla="*/ 178 w 309"/>
                    <a:gd name="T35" fmla="*/ 118 h 123"/>
                    <a:gd name="T36" fmla="*/ 140 w 309"/>
                    <a:gd name="T37" fmla="*/ 122 h 123"/>
                    <a:gd name="T38" fmla="*/ 101 w 309"/>
                    <a:gd name="T39" fmla="*/ 122 h 123"/>
                    <a:gd name="T40" fmla="*/ 80 w 309"/>
                    <a:gd name="T41" fmla="*/ 118 h 123"/>
                    <a:gd name="T42" fmla="*/ 56 w 309"/>
                    <a:gd name="T43" fmla="*/ 115 h 123"/>
                    <a:gd name="T44" fmla="*/ 35 w 309"/>
                    <a:gd name="T45" fmla="*/ 109 h 123"/>
                    <a:gd name="T46" fmla="*/ 21 w 309"/>
                    <a:gd name="T47" fmla="*/ 105 h 123"/>
                    <a:gd name="T48" fmla="*/ 7 w 309"/>
                    <a:gd name="T49" fmla="*/ 99 h 123"/>
                    <a:gd name="T50" fmla="*/ 3 w 309"/>
                    <a:gd name="T51" fmla="*/ 89 h 123"/>
                    <a:gd name="T52" fmla="*/ 3 w 309"/>
                    <a:gd name="T53" fmla="*/ 79 h 123"/>
                    <a:gd name="T54" fmla="*/ 0 w 309"/>
                    <a:gd name="T55" fmla="*/ 0 h 123"/>
                    <a:gd name="T56" fmla="*/ 31 w 309"/>
                    <a:gd name="T57" fmla="*/ 3 h 1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9" h="123">
                      <a:moveTo>
                        <a:pt x="31" y="3"/>
                      </a:moveTo>
                      <a:lnTo>
                        <a:pt x="38" y="20"/>
                      </a:lnTo>
                      <a:lnTo>
                        <a:pt x="45" y="33"/>
                      </a:lnTo>
                      <a:lnTo>
                        <a:pt x="56" y="49"/>
                      </a:lnTo>
                      <a:lnTo>
                        <a:pt x="63" y="59"/>
                      </a:lnTo>
                      <a:lnTo>
                        <a:pt x="77" y="72"/>
                      </a:lnTo>
                      <a:lnTo>
                        <a:pt x="91" y="82"/>
                      </a:lnTo>
                      <a:lnTo>
                        <a:pt x="108" y="89"/>
                      </a:lnTo>
                      <a:lnTo>
                        <a:pt x="136" y="92"/>
                      </a:lnTo>
                      <a:lnTo>
                        <a:pt x="175" y="92"/>
                      </a:lnTo>
                      <a:lnTo>
                        <a:pt x="238" y="89"/>
                      </a:lnTo>
                      <a:lnTo>
                        <a:pt x="308" y="79"/>
                      </a:lnTo>
                      <a:lnTo>
                        <a:pt x="304" y="92"/>
                      </a:lnTo>
                      <a:lnTo>
                        <a:pt x="276" y="99"/>
                      </a:lnTo>
                      <a:lnTo>
                        <a:pt x="252" y="109"/>
                      </a:lnTo>
                      <a:lnTo>
                        <a:pt x="231" y="112"/>
                      </a:lnTo>
                      <a:lnTo>
                        <a:pt x="206" y="115"/>
                      </a:lnTo>
                      <a:lnTo>
                        <a:pt x="178" y="118"/>
                      </a:lnTo>
                      <a:lnTo>
                        <a:pt x="140" y="122"/>
                      </a:lnTo>
                      <a:lnTo>
                        <a:pt x="101" y="122"/>
                      </a:lnTo>
                      <a:lnTo>
                        <a:pt x="80" y="118"/>
                      </a:lnTo>
                      <a:lnTo>
                        <a:pt x="56" y="115"/>
                      </a:lnTo>
                      <a:lnTo>
                        <a:pt x="35" y="109"/>
                      </a:lnTo>
                      <a:lnTo>
                        <a:pt x="21" y="105"/>
                      </a:lnTo>
                      <a:lnTo>
                        <a:pt x="7" y="99"/>
                      </a:lnTo>
                      <a:lnTo>
                        <a:pt x="3" y="89"/>
                      </a:lnTo>
                      <a:lnTo>
                        <a:pt x="3" y="79"/>
                      </a:lnTo>
                      <a:lnTo>
                        <a:pt x="0" y="0"/>
                      </a:lnTo>
                      <a:lnTo>
                        <a:pt x="31" y="3"/>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508" name="Group 368"/>
              <p:cNvGrpSpPr>
                <a:grpSpLocks/>
              </p:cNvGrpSpPr>
              <p:nvPr/>
            </p:nvGrpSpPr>
            <p:grpSpPr bwMode="auto">
              <a:xfrm>
                <a:off x="2207" y="2562"/>
                <a:ext cx="459" cy="259"/>
                <a:chOff x="2207" y="2562"/>
                <a:chExt cx="459" cy="259"/>
              </a:xfrm>
            </p:grpSpPr>
            <p:grpSp>
              <p:nvGrpSpPr>
                <p:cNvPr id="12509" name="Group 369"/>
                <p:cNvGrpSpPr>
                  <a:grpSpLocks/>
                </p:cNvGrpSpPr>
                <p:nvPr/>
              </p:nvGrpSpPr>
              <p:grpSpPr bwMode="auto">
                <a:xfrm>
                  <a:off x="2578" y="2621"/>
                  <a:ext cx="88" cy="146"/>
                  <a:chOff x="2578" y="2621"/>
                  <a:chExt cx="88" cy="146"/>
                </a:xfrm>
              </p:grpSpPr>
              <p:sp>
                <p:nvSpPr>
                  <p:cNvPr id="12517" name="Freeform 370"/>
                  <p:cNvSpPr>
                    <a:spLocks/>
                  </p:cNvSpPr>
                  <p:nvPr/>
                </p:nvSpPr>
                <p:spPr bwMode="auto">
                  <a:xfrm>
                    <a:off x="2578" y="2621"/>
                    <a:ext cx="88" cy="146"/>
                  </a:xfrm>
                  <a:custGeom>
                    <a:avLst/>
                    <a:gdLst>
                      <a:gd name="T0" fmla="*/ 80 w 88"/>
                      <a:gd name="T1" fmla="*/ 33 h 146"/>
                      <a:gd name="T2" fmla="*/ 77 w 88"/>
                      <a:gd name="T3" fmla="*/ 23 h 146"/>
                      <a:gd name="T4" fmla="*/ 7 w 88"/>
                      <a:gd name="T5" fmla="*/ 0 h 146"/>
                      <a:gd name="T6" fmla="*/ 0 w 88"/>
                      <a:gd name="T7" fmla="*/ 145 h 146"/>
                      <a:gd name="T8" fmla="*/ 84 w 88"/>
                      <a:gd name="T9" fmla="*/ 109 h 146"/>
                      <a:gd name="T10" fmla="*/ 87 w 88"/>
                      <a:gd name="T11" fmla="*/ 82 h 146"/>
                      <a:gd name="T12" fmla="*/ 87 w 88"/>
                      <a:gd name="T13" fmla="*/ 69 h 146"/>
                      <a:gd name="T14" fmla="*/ 84 w 88"/>
                      <a:gd name="T15" fmla="*/ 49 h 146"/>
                      <a:gd name="T16" fmla="*/ 80 w 88"/>
                      <a:gd name="T17" fmla="*/ 33 h 1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8" h="146">
                        <a:moveTo>
                          <a:pt x="80" y="33"/>
                        </a:moveTo>
                        <a:lnTo>
                          <a:pt x="77" y="23"/>
                        </a:lnTo>
                        <a:lnTo>
                          <a:pt x="7" y="0"/>
                        </a:lnTo>
                        <a:lnTo>
                          <a:pt x="0" y="145"/>
                        </a:lnTo>
                        <a:lnTo>
                          <a:pt x="84" y="109"/>
                        </a:lnTo>
                        <a:lnTo>
                          <a:pt x="87" y="82"/>
                        </a:lnTo>
                        <a:lnTo>
                          <a:pt x="87" y="69"/>
                        </a:lnTo>
                        <a:lnTo>
                          <a:pt x="84" y="49"/>
                        </a:lnTo>
                        <a:lnTo>
                          <a:pt x="80" y="33"/>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18" name="Freeform 371"/>
                  <p:cNvSpPr>
                    <a:spLocks/>
                  </p:cNvSpPr>
                  <p:nvPr/>
                </p:nvSpPr>
                <p:spPr bwMode="auto">
                  <a:xfrm>
                    <a:off x="2585" y="2651"/>
                    <a:ext cx="81" cy="86"/>
                  </a:xfrm>
                  <a:custGeom>
                    <a:avLst/>
                    <a:gdLst>
                      <a:gd name="T0" fmla="*/ 77 w 81"/>
                      <a:gd name="T1" fmla="*/ 20 h 86"/>
                      <a:gd name="T2" fmla="*/ 77 w 81"/>
                      <a:gd name="T3" fmla="*/ 13 h 86"/>
                      <a:gd name="T4" fmla="*/ 0 w 81"/>
                      <a:gd name="T5" fmla="*/ 0 h 86"/>
                      <a:gd name="T6" fmla="*/ 3 w 81"/>
                      <a:gd name="T7" fmla="*/ 39 h 86"/>
                      <a:gd name="T8" fmla="*/ 3 w 81"/>
                      <a:gd name="T9" fmla="*/ 62 h 86"/>
                      <a:gd name="T10" fmla="*/ 0 w 81"/>
                      <a:gd name="T11" fmla="*/ 85 h 86"/>
                      <a:gd name="T12" fmla="*/ 77 w 81"/>
                      <a:gd name="T13" fmla="*/ 65 h 86"/>
                      <a:gd name="T14" fmla="*/ 80 w 81"/>
                      <a:gd name="T15" fmla="*/ 52 h 86"/>
                      <a:gd name="T16" fmla="*/ 80 w 81"/>
                      <a:gd name="T17" fmla="*/ 36 h 86"/>
                      <a:gd name="T18" fmla="*/ 77 w 81"/>
                      <a:gd name="T19" fmla="*/ 20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 h="86">
                        <a:moveTo>
                          <a:pt x="77" y="20"/>
                        </a:moveTo>
                        <a:lnTo>
                          <a:pt x="77" y="13"/>
                        </a:lnTo>
                        <a:lnTo>
                          <a:pt x="0" y="0"/>
                        </a:lnTo>
                        <a:lnTo>
                          <a:pt x="3" y="39"/>
                        </a:lnTo>
                        <a:lnTo>
                          <a:pt x="3" y="62"/>
                        </a:lnTo>
                        <a:lnTo>
                          <a:pt x="0" y="85"/>
                        </a:lnTo>
                        <a:lnTo>
                          <a:pt x="77" y="65"/>
                        </a:lnTo>
                        <a:lnTo>
                          <a:pt x="80" y="52"/>
                        </a:lnTo>
                        <a:lnTo>
                          <a:pt x="80" y="36"/>
                        </a:lnTo>
                        <a:lnTo>
                          <a:pt x="77" y="2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19" name="Freeform 372"/>
                  <p:cNvSpPr>
                    <a:spLocks/>
                  </p:cNvSpPr>
                  <p:nvPr/>
                </p:nvSpPr>
                <p:spPr bwMode="auto">
                  <a:xfrm>
                    <a:off x="2585" y="2670"/>
                    <a:ext cx="81" cy="25"/>
                  </a:xfrm>
                  <a:custGeom>
                    <a:avLst/>
                    <a:gdLst>
                      <a:gd name="T0" fmla="*/ 80 w 81"/>
                      <a:gd name="T1" fmla="*/ 7 h 25"/>
                      <a:gd name="T2" fmla="*/ 0 w 81"/>
                      <a:gd name="T3" fmla="*/ 0 h 25"/>
                      <a:gd name="T4" fmla="*/ 0 w 81"/>
                      <a:gd name="T5" fmla="*/ 24 h 25"/>
                      <a:gd name="T6" fmla="*/ 80 w 81"/>
                      <a:gd name="T7" fmla="*/ 24 h 25"/>
                      <a:gd name="T8" fmla="*/ 80 w 81"/>
                      <a:gd name="T9" fmla="*/ 13 h 25"/>
                      <a:gd name="T10" fmla="*/ 80 w 81"/>
                      <a:gd name="T11" fmla="*/ 7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5">
                        <a:moveTo>
                          <a:pt x="80" y="7"/>
                        </a:moveTo>
                        <a:lnTo>
                          <a:pt x="0" y="0"/>
                        </a:lnTo>
                        <a:lnTo>
                          <a:pt x="0" y="24"/>
                        </a:lnTo>
                        <a:lnTo>
                          <a:pt x="80" y="24"/>
                        </a:lnTo>
                        <a:lnTo>
                          <a:pt x="80" y="13"/>
                        </a:lnTo>
                        <a:lnTo>
                          <a:pt x="80" y="7"/>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20" name="Freeform 373"/>
                  <p:cNvSpPr>
                    <a:spLocks/>
                  </p:cNvSpPr>
                  <p:nvPr/>
                </p:nvSpPr>
                <p:spPr bwMode="auto">
                  <a:xfrm>
                    <a:off x="2582" y="2723"/>
                    <a:ext cx="81" cy="44"/>
                  </a:xfrm>
                  <a:custGeom>
                    <a:avLst/>
                    <a:gdLst>
                      <a:gd name="T0" fmla="*/ 80 w 81"/>
                      <a:gd name="T1" fmla="*/ 0 h 44"/>
                      <a:gd name="T2" fmla="*/ 3 w 81"/>
                      <a:gd name="T3" fmla="*/ 16 h 44"/>
                      <a:gd name="T4" fmla="*/ 0 w 81"/>
                      <a:gd name="T5" fmla="*/ 43 h 44"/>
                      <a:gd name="T6" fmla="*/ 77 w 81"/>
                      <a:gd name="T7" fmla="*/ 13 h 44"/>
                      <a:gd name="T8" fmla="*/ 80 w 81"/>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44">
                        <a:moveTo>
                          <a:pt x="80" y="0"/>
                        </a:moveTo>
                        <a:lnTo>
                          <a:pt x="3" y="16"/>
                        </a:lnTo>
                        <a:lnTo>
                          <a:pt x="0" y="43"/>
                        </a:lnTo>
                        <a:lnTo>
                          <a:pt x="77" y="13"/>
                        </a:lnTo>
                        <a:lnTo>
                          <a:pt x="80"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510" name="Group 374"/>
                <p:cNvGrpSpPr>
                  <a:grpSpLocks/>
                </p:cNvGrpSpPr>
                <p:nvPr/>
              </p:nvGrpSpPr>
              <p:grpSpPr bwMode="auto">
                <a:xfrm>
                  <a:off x="2207" y="2562"/>
                  <a:ext cx="379" cy="259"/>
                  <a:chOff x="2207" y="2562"/>
                  <a:chExt cx="379" cy="259"/>
                </a:xfrm>
              </p:grpSpPr>
              <p:sp>
                <p:nvSpPr>
                  <p:cNvPr id="12511" name="Freeform 375"/>
                  <p:cNvSpPr>
                    <a:spLocks/>
                  </p:cNvSpPr>
                  <p:nvPr/>
                </p:nvSpPr>
                <p:spPr bwMode="auto">
                  <a:xfrm>
                    <a:off x="2207" y="2562"/>
                    <a:ext cx="379" cy="250"/>
                  </a:xfrm>
                  <a:custGeom>
                    <a:avLst/>
                    <a:gdLst>
                      <a:gd name="T0" fmla="*/ 368 w 379"/>
                      <a:gd name="T1" fmla="*/ 33 h 250"/>
                      <a:gd name="T2" fmla="*/ 347 w 379"/>
                      <a:gd name="T3" fmla="*/ 23 h 250"/>
                      <a:gd name="T4" fmla="*/ 319 w 379"/>
                      <a:gd name="T5" fmla="*/ 13 h 250"/>
                      <a:gd name="T6" fmla="*/ 291 w 379"/>
                      <a:gd name="T7" fmla="*/ 7 h 250"/>
                      <a:gd name="T8" fmla="*/ 259 w 379"/>
                      <a:gd name="T9" fmla="*/ 7 h 250"/>
                      <a:gd name="T10" fmla="*/ 207 w 379"/>
                      <a:gd name="T11" fmla="*/ 0 h 250"/>
                      <a:gd name="T12" fmla="*/ 144 w 379"/>
                      <a:gd name="T13" fmla="*/ 0 h 250"/>
                      <a:gd name="T14" fmla="*/ 74 w 379"/>
                      <a:gd name="T15" fmla="*/ 0 h 250"/>
                      <a:gd name="T16" fmla="*/ 49 w 379"/>
                      <a:gd name="T17" fmla="*/ 3 h 250"/>
                      <a:gd name="T18" fmla="*/ 28 w 379"/>
                      <a:gd name="T19" fmla="*/ 7 h 250"/>
                      <a:gd name="T20" fmla="*/ 14 w 379"/>
                      <a:gd name="T21" fmla="*/ 13 h 250"/>
                      <a:gd name="T22" fmla="*/ 7 w 379"/>
                      <a:gd name="T23" fmla="*/ 20 h 250"/>
                      <a:gd name="T24" fmla="*/ 4 w 379"/>
                      <a:gd name="T25" fmla="*/ 26 h 250"/>
                      <a:gd name="T26" fmla="*/ 0 w 379"/>
                      <a:gd name="T27" fmla="*/ 36 h 250"/>
                      <a:gd name="T28" fmla="*/ 0 w 379"/>
                      <a:gd name="T29" fmla="*/ 49 h 250"/>
                      <a:gd name="T30" fmla="*/ 4 w 379"/>
                      <a:gd name="T31" fmla="*/ 121 h 250"/>
                      <a:gd name="T32" fmla="*/ 7 w 379"/>
                      <a:gd name="T33" fmla="*/ 203 h 250"/>
                      <a:gd name="T34" fmla="*/ 7 w 379"/>
                      <a:gd name="T35" fmla="*/ 213 h 250"/>
                      <a:gd name="T36" fmla="*/ 11 w 379"/>
                      <a:gd name="T37" fmla="*/ 223 h 250"/>
                      <a:gd name="T38" fmla="*/ 18 w 379"/>
                      <a:gd name="T39" fmla="*/ 232 h 250"/>
                      <a:gd name="T40" fmla="*/ 25 w 379"/>
                      <a:gd name="T41" fmla="*/ 236 h 250"/>
                      <a:gd name="T42" fmla="*/ 46 w 379"/>
                      <a:gd name="T43" fmla="*/ 239 h 250"/>
                      <a:gd name="T44" fmla="*/ 81 w 379"/>
                      <a:gd name="T45" fmla="*/ 242 h 250"/>
                      <a:gd name="T46" fmla="*/ 112 w 379"/>
                      <a:gd name="T47" fmla="*/ 245 h 250"/>
                      <a:gd name="T48" fmla="*/ 158 w 379"/>
                      <a:gd name="T49" fmla="*/ 249 h 250"/>
                      <a:gd name="T50" fmla="*/ 193 w 379"/>
                      <a:gd name="T51" fmla="*/ 249 h 250"/>
                      <a:gd name="T52" fmla="*/ 228 w 379"/>
                      <a:gd name="T53" fmla="*/ 245 h 250"/>
                      <a:gd name="T54" fmla="*/ 256 w 379"/>
                      <a:gd name="T55" fmla="*/ 242 h 250"/>
                      <a:gd name="T56" fmla="*/ 277 w 379"/>
                      <a:gd name="T57" fmla="*/ 239 h 250"/>
                      <a:gd name="T58" fmla="*/ 298 w 379"/>
                      <a:gd name="T59" fmla="*/ 232 h 250"/>
                      <a:gd name="T60" fmla="*/ 322 w 379"/>
                      <a:gd name="T61" fmla="*/ 229 h 250"/>
                      <a:gd name="T62" fmla="*/ 350 w 379"/>
                      <a:gd name="T63" fmla="*/ 219 h 250"/>
                      <a:gd name="T64" fmla="*/ 368 w 379"/>
                      <a:gd name="T65" fmla="*/ 213 h 250"/>
                      <a:gd name="T66" fmla="*/ 371 w 379"/>
                      <a:gd name="T67" fmla="*/ 196 h 250"/>
                      <a:gd name="T68" fmla="*/ 375 w 379"/>
                      <a:gd name="T69" fmla="*/ 170 h 250"/>
                      <a:gd name="T70" fmla="*/ 378 w 379"/>
                      <a:gd name="T71" fmla="*/ 141 h 250"/>
                      <a:gd name="T72" fmla="*/ 378 w 379"/>
                      <a:gd name="T73" fmla="*/ 105 h 250"/>
                      <a:gd name="T74" fmla="*/ 375 w 379"/>
                      <a:gd name="T75" fmla="*/ 69 h 250"/>
                      <a:gd name="T76" fmla="*/ 368 w 379"/>
                      <a:gd name="T77" fmla="*/ 33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9" h="250">
                        <a:moveTo>
                          <a:pt x="368" y="33"/>
                        </a:moveTo>
                        <a:lnTo>
                          <a:pt x="347" y="23"/>
                        </a:lnTo>
                        <a:lnTo>
                          <a:pt x="319" y="13"/>
                        </a:lnTo>
                        <a:lnTo>
                          <a:pt x="291" y="7"/>
                        </a:lnTo>
                        <a:lnTo>
                          <a:pt x="259" y="7"/>
                        </a:lnTo>
                        <a:lnTo>
                          <a:pt x="207" y="0"/>
                        </a:lnTo>
                        <a:lnTo>
                          <a:pt x="144" y="0"/>
                        </a:lnTo>
                        <a:lnTo>
                          <a:pt x="74" y="0"/>
                        </a:lnTo>
                        <a:lnTo>
                          <a:pt x="49" y="3"/>
                        </a:lnTo>
                        <a:lnTo>
                          <a:pt x="28" y="7"/>
                        </a:lnTo>
                        <a:lnTo>
                          <a:pt x="14" y="13"/>
                        </a:lnTo>
                        <a:lnTo>
                          <a:pt x="7" y="20"/>
                        </a:lnTo>
                        <a:lnTo>
                          <a:pt x="4" y="26"/>
                        </a:lnTo>
                        <a:lnTo>
                          <a:pt x="0" y="36"/>
                        </a:lnTo>
                        <a:lnTo>
                          <a:pt x="0" y="49"/>
                        </a:lnTo>
                        <a:lnTo>
                          <a:pt x="4" y="121"/>
                        </a:lnTo>
                        <a:lnTo>
                          <a:pt x="7" y="203"/>
                        </a:lnTo>
                        <a:lnTo>
                          <a:pt x="7" y="213"/>
                        </a:lnTo>
                        <a:lnTo>
                          <a:pt x="11" y="223"/>
                        </a:lnTo>
                        <a:lnTo>
                          <a:pt x="18" y="232"/>
                        </a:lnTo>
                        <a:lnTo>
                          <a:pt x="25" y="236"/>
                        </a:lnTo>
                        <a:lnTo>
                          <a:pt x="46" y="239"/>
                        </a:lnTo>
                        <a:lnTo>
                          <a:pt x="81" y="242"/>
                        </a:lnTo>
                        <a:lnTo>
                          <a:pt x="112" y="245"/>
                        </a:lnTo>
                        <a:lnTo>
                          <a:pt x="158" y="249"/>
                        </a:lnTo>
                        <a:lnTo>
                          <a:pt x="193" y="249"/>
                        </a:lnTo>
                        <a:lnTo>
                          <a:pt x="228" y="245"/>
                        </a:lnTo>
                        <a:lnTo>
                          <a:pt x="256" y="242"/>
                        </a:lnTo>
                        <a:lnTo>
                          <a:pt x="277" y="239"/>
                        </a:lnTo>
                        <a:lnTo>
                          <a:pt x="298" y="232"/>
                        </a:lnTo>
                        <a:lnTo>
                          <a:pt x="322" y="229"/>
                        </a:lnTo>
                        <a:lnTo>
                          <a:pt x="350" y="219"/>
                        </a:lnTo>
                        <a:lnTo>
                          <a:pt x="368" y="213"/>
                        </a:lnTo>
                        <a:lnTo>
                          <a:pt x="371" y="196"/>
                        </a:lnTo>
                        <a:lnTo>
                          <a:pt x="375" y="170"/>
                        </a:lnTo>
                        <a:lnTo>
                          <a:pt x="378" y="141"/>
                        </a:lnTo>
                        <a:lnTo>
                          <a:pt x="378" y="105"/>
                        </a:lnTo>
                        <a:lnTo>
                          <a:pt x="375" y="69"/>
                        </a:lnTo>
                        <a:lnTo>
                          <a:pt x="368" y="33"/>
                        </a:lnTo>
                      </a:path>
                    </a:pathLst>
                  </a:custGeom>
                  <a:solidFill>
                    <a:srgbClr val="C0C0C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12" name="Freeform 376"/>
                  <p:cNvSpPr>
                    <a:spLocks/>
                  </p:cNvSpPr>
                  <p:nvPr/>
                </p:nvSpPr>
                <p:spPr bwMode="auto">
                  <a:xfrm>
                    <a:off x="2207" y="2605"/>
                    <a:ext cx="368" cy="207"/>
                  </a:xfrm>
                  <a:custGeom>
                    <a:avLst/>
                    <a:gdLst>
                      <a:gd name="T0" fmla="*/ 367 w 368"/>
                      <a:gd name="T1" fmla="*/ 170 h 207"/>
                      <a:gd name="T2" fmla="*/ 353 w 368"/>
                      <a:gd name="T3" fmla="*/ 170 h 207"/>
                      <a:gd name="T4" fmla="*/ 325 w 368"/>
                      <a:gd name="T5" fmla="*/ 176 h 207"/>
                      <a:gd name="T6" fmla="*/ 294 w 368"/>
                      <a:gd name="T7" fmla="*/ 180 h 207"/>
                      <a:gd name="T8" fmla="*/ 262 w 368"/>
                      <a:gd name="T9" fmla="*/ 183 h 207"/>
                      <a:gd name="T10" fmla="*/ 227 w 368"/>
                      <a:gd name="T11" fmla="*/ 186 h 207"/>
                      <a:gd name="T12" fmla="*/ 178 w 368"/>
                      <a:gd name="T13" fmla="*/ 186 h 207"/>
                      <a:gd name="T14" fmla="*/ 143 w 368"/>
                      <a:gd name="T15" fmla="*/ 186 h 207"/>
                      <a:gd name="T16" fmla="*/ 115 w 368"/>
                      <a:gd name="T17" fmla="*/ 186 h 207"/>
                      <a:gd name="T18" fmla="*/ 94 w 368"/>
                      <a:gd name="T19" fmla="*/ 183 h 207"/>
                      <a:gd name="T20" fmla="*/ 80 w 368"/>
                      <a:gd name="T21" fmla="*/ 180 h 207"/>
                      <a:gd name="T22" fmla="*/ 66 w 368"/>
                      <a:gd name="T23" fmla="*/ 170 h 207"/>
                      <a:gd name="T24" fmla="*/ 52 w 368"/>
                      <a:gd name="T25" fmla="*/ 157 h 207"/>
                      <a:gd name="T26" fmla="*/ 42 w 368"/>
                      <a:gd name="T27" fmla="*/ 147 h 207"/>
                      <a:gd name="T28" fmla="*/ 35 w 368"/>
                      <a:gd name="T29" fmla="*/ 127 h 207"/>
                      <a:gd name="T30" fmla="*/ 24 w 368"/>
                      <a:gd name="T31" fmla="*/ 108 h 207"/>
                      <a:gd name="T32" fmla="*/ 17 w 368"/>
                      <a:gd name="T33" fmla="*/ 91 h 207"/>
                      <a:gd name="T34" fmla="*/ 10 w 368"/>
                      <a:gd name="T35" fmla="*/ 72 h 207"/>
                      <a:gd name="T36" fmla="*/ 7 w 368"/>
                      <a:gd name="T37" fmla="*/ 52 h 207"/>
                      <a:gd name="T38" fmla="*/ 3 w 368"/>
                      <a:gd name="T39" fmla="*/ 39 h 207"/>
                      <a:gd name="T40" fmla="*/ 0 w 368"/>
                      <a:gd name="T41" fmla="*/ 0 h 207"/>
                      <a:gd name="T42" fmla="*/ 7 w 368"/>
                      <a:gd name="T43" fmla="*/ 167 h 207"/>
                      <a:gd name="T44" fmla="*/ 7 w 368"/>
                      <a:gd name="T45" fmla="*/ 176 h 207"/>
                      <a:gd name="T46" fmla="*/ 10 w 368"/>
                      <a:gd name="T47" fmla="*/ 186 h 207"/>
                      <a:gd name="T48" fmla="*/ 17 w 368"/>
                      <a:gd name="T49" fmla="*/ 189 h 207"/>
                      <a:gd name="T50" fmla="*/ 28 w 368"/>
                      <a:gd name="T51" fmla="*/ 193 h 207"/>
                      <a:gd name="T52" fmla="*/ 45 w 368"/>
                      <a:gd name="T53" fmla="*/ 196 h 207"/>
                      <a:gd name="T54" fmla="*/ 126 w 368"/>
                      <a:gd name="T55" fmla="*/ 206 h 207"/>
                      <a:gd name="T56" fmla="*/ 168 w 368"/>
                      <a:gd name="T57" fmla="*/ 206 h 207"/>
                      <a:gd name="T58" fmla="*/ 192 w 368"/>
                      <a:gd name="T59" fmla="*/ 206 h 207"/>
                      <a:gd name="T60" fmla="*/ 227 w 368"/>
                      <a:gd name="T61" fmla="*/ 202 h 207"/>
                      <a:gd name="T62" fmla="*/ 248 w 368"/>
                      <a:gd name="T63" fmla="*/ 199 h 207"/>
                      <a:gd name="T64" fmla="*/ 273 w 368"/>
                      <a:gd name="T65" fmla="*/ 196 h 207"/>
                      <a:gd name="T66" fmla="*/ 294 w 368"/>
                      <a:gd name="T67" fmla="*/ 189 h 207"/>
                      <a:gd name="T68" fmla="*/ 318 w 368"/>
                      <a:gd name="T69" fmla="*/ 186 h 207"/>
                      <a:gd name="T70" fmla="*/ 343 w 368"/>
                      <a:gd name="T71" fmla="*/ 176 h 207"/>
                      <a:gd name="T72" fmla="*/ 367 w 368"/>
                      <a:gd name="T73" fmla="*/ 17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8" h="207">
                        <a:moveTo>
                          <a:pt x="367" y="170"/>
                        </a:moveTo>
                        <a:lnTo>
                          <a:pt x="353" y="170"/>
                        </a:lnTo>
                        <a:lnTo>
                          <a:pt x="325" y="176"/>
                        </a:lnTo>
                        <a:lnTo>
                          <a:pt x="294" y="180"/>
                        </a:lnTo>
                        <a:lnTo>
                          <a:pt x="262" y="183"/>
                        </a:lnTo>
                        <a:lnTo>
                          <a:pt x="227" y="186"/>
                        </a:lnTo>
                        <a:lnTo>
                          <a:pt x="178" y="186"/>
                        </a:lnTo>
                        <a:lnTo>
                          <a:pt x="143" y="186"/>
                        </a:lnTo>
                        <a:lnTo>
                          <a:pt x="115" y="186"/>
                        </a:lnTo>
                        <a:lnTo>
                          <a:pt x="94" y="183"/>
                        </a:lnTo>
                        <a:lnTo>
                          <a:pt x="80" y="180"/>
                        </a:lnTo>
                        <a:lnTo>
                          <a:pt x="66" y="170"/>
                        </a:lnTo>
                        <a:lnTo>
                          <a:pt x="52" y="157"/>
                        </a:lnTo>
                        <a:lnTo>
                          <a:pt x="42" y="147"/>
                        </a:lnTo>
                        <a:lnTo>
                          <a:pt x="35" y="127"/>
                        </a:lnTo>
                        <a:lnTo>
                          <a:pt x="24" y="108"/>
                        </a:lnTo>
                        <a:lnTo>
                          <a:pt x="17" y="91"/>
                        </a:lnTo>
                        <a:lnTo>
                          <a:pt x="10" y="72"/>
                        </a:lnTo>
                        <a:lnTo>
                          <a:pt x="7" y="52"/>
                        </a:lnTo>
                        <a:lnTo>
                          <a:pt x="3" y="39"/>
                        </a:lnTo>
                        <a:lnTo>
                          <a:pt x="0" y="0"/>
                        </a:lnTo>
                        <a:lnTo>
                          <a:pt x="7" y="167"/>
                        </a:lnTo>
                        <a:lnTo>
                          <a:pt x="7" y="176"/>
                        </a:lnTo>
                        <a:lnTo>
                          <a:pt x="10" y="186"/>
                        </a:lnTo>
                        <a:lnTo>
                          <a:pt x="17" y="189"/>
                        </a:lnTo>
                        <a:lnTo>
                          <a:pt x="28" y="193"/>
                        </a:lnTo>
                        <a:lnTo>
                          <a:pt x="45" y="196"/>
                        </a:lnTo>
                        <a:lnTo>
                          <a:pt x="126" y="206"/>
                        </a:lnTo>
                        <a:lnTo>
                          <a:pt x="168" y="206"/>
                        </a:lnTo>
                        <a:lnTo>
                          <a:pt x="192" y="206"/>
                        </a:lnTo>
                        <a:lnTo>
                          <a:pt x="227" y="202"/>
                        </a:lnTo>
                        <a:lnTo>
                          <a:pt x="248" y="199"/>
                        </a:lnTo>
                        <a:lnTo>
                          <a:pt x="273" y="196"/>
                        </a:lnTo>
                        <a:lnTo>
                          <a:pt x="294" y="189"/>
                        </a:lnTo>
                        <a:lnTo>
                          <a:pt x="318" y="186"/>
                        </a:lnTo>
                        <a:lnTo>
                          <a:pt x="343" y="176"/>
                        </a:lnTo>
                        <a:lnTo>
                          <a:pt x="367" y="17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513" name="Group 377"/>
                  <p:cNvGrpSpPr>
                    <a:grpSpLocks/>
                  </p:cNvGrpSpPr>
                  <p:nvPr/>
                </p:nvGrpSpPr>
                <p:grpSpPr bwMode="auto">
                  <a:xfrm>
                    <a:off x="2231" y="2585"/>
                    <a:ext cx="193" cy="236"/>
                    <a:chOff x="2231" y="2585"/>
                    <a:chExt cx="193" cy="236"/>
                  </a:xfrm>
                </p:grpSpPr>
                <p:sp>
                  <p:nvSpPr>
                    <p:cNvPr id="12514" name="Line 378"/>
                    <p:cNvSpPr>
                      <a:spLocks noChangeShapeType="1"/>
                    </p:cNvSpPr>
                    <p:nvPr/>
                  </p:nvSpPr>
                  <p:spPr bwMode="auto">
                    <a:xfrm>
                      <a:off x="2332" y="2585"/>
                      <a:ext cx="1" cy="22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5" name="Line 379"/>
                    <p:cNvSpPr>
                      <a:spLocks noChangeShapeType="1"/>
                    </p:cNvSpPr>
                    <p:nvPr/>
                  </p:nvSpPr>
                  <p:spPr bwMode="auto">
                    <a:xfrm>
                      <a:off x="2231" y="2595"/>
                      <a:ext cx="4" cy="21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6" name="Line 380"/>
                    <p:cNvSpPr>
                      <a:spLocks noChangeShapeType="1"/>
                    </p:cNvSpPr>
                    <p:nvPr/>
                  </p:nvSpPr>
                  <p:spPr bwMode="auto">
                    <a:xfrm>
                      <a:off x="2424" y="2585"/>
                      <a:ext cx="0" cy="23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grpSp>
          <p:nvGrpSpPr>
            <p:cNvPr id="12492" name="Group 381"/>
            <p:cNvGrpSpPr>
              <a:grpSpLocks/>
            </p:cNvGrpSpPr>
            <p:nvPr/>
          </p:nvGrpSpPr>
          <p:grpSpPr bwMode="auto">
            <a:xfrm>
              <a:off x="2532" y="1728"/>
              <a:ext cx="2294" cy="983"/>
              <a:chOff x="2532" y="1728"/>
              <a:chExt cx="2294" cy="983"/>
            </a:xfrm>
          </p:grpSpPr>
          <p:sp>
            <p:nvSpPr>
              <p:cNvPr id="12493" name="Freeform 382"/>
              <p:cNvSpPr>
                <a:spLocks/>
              </p:cNvSpPr>
              <p:nvPr/>
            </p:nvSpPr>
            <p:spPr bwMode="auto">
              <a:xfrm>
                <a:off x="3961" y="1728"/>
                <a:ext cx="760" cy="702"/>
              </a:xfrm>
              <a:custGeom>
                <a:avLst/>
                <a:gdLst>
                  <a:gd name="T0" fmla="*/ 759 w 760"/>
                  <a:gd name="T1" fmla="*/ 0 h 702"/>
                  <a:gd name="T2" fmla="*/ 570 w 760"/>
                  <a:gd name="T3" fmla="*/ 0 h 702"/>
                  <a:gd name="T4" fmla="*/ 52 w 760"/>
                  <a:gd name="T5" fmla="*/ 602 h 702"/>
                  <a:gd name="T6" fmla="*/ 31 w 760"/>
                  <a:gd name="T7" fmla="*/ 619 h 702"/>
                  <a:gd name="T8" fmla="*/ 21 w 760"/>
                  <a:gd name="T9" fmla="*/ 629 h 702"/>
                  <a:gd name="T10" fmla="*/ 0 w 760"/>
                  <a:gd name="T11" fmla="*/ 635 h 702"/>
                  <a:gd name="T12" fmla="*/ 77 w 760"/>
                  <a:gd name="T13" fmla="*/ 642 h 702"/>
                  <a:gd name="T14" fmla="*/ 164 w 760"/>
                  <a:gd name="T15" fmla="*/ 652 h 702"/>
                  <a:gd name="T16" fmla="*/ 280 w 760"/>
                  <a:gd name="T17" fmla="*/ 661 h 702"/>
                  <a:gd name="T18" fmla="*/ 416 w 760"/>
                  <a:gd name="T19" fmla="*/ 681 h 702"/>
                  <a:gd name="T20" fmla="*/ 539 w 760"/>
                  <a:gd name="T21" fmla="*/ 701 h 702"/>
                  <a:gd name="T22" fmla="*/ 759 w 760"/>
                  <a:gd name="T23" fmla="*/ 0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60" h="702">
                    <a:moveTo>
                      <a:pt x="759" y="0"/>
                    </a:moveTo>
                    <a:lnTo>
                      <a:pt x="570" y="0"/>
                    </a:lnTo>
                    <a:lnTo>
                      <a:pt x="52" y="602"/>
                    </a:lnTo>
                    <a:lnTo>
                      <a:pt x="31" y="619"/>
                    </a:lnTo>
                    <a:lnTo>
                      <a:pt x="21" y="629"/>
                    </a:lnTo>
                    <a:lnTo>
                      <a:pt x="0" y="635"/>
                    </a:lnTo>
                    <a:lnTo>
                      <a:pt x="77" y="642"/>
                    </a:lnTo>
                    <a:lnTo>
                      <a:pt x="164" y="652"/>
                    </a:lnTo>
                    <a:lnTo>
                      <a:pt x="280" y="661"/>
                    </a:lnTo>
                    <a:lnTo>
                      <a:pt x="416" y="681"/>
                    </a:lnTo>
                    <a:lnTo>
                      <a:pt x="539" y="701"/>
                    </a:lnTo>
                    <a:lnTo>
                      <a:pt x="759"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94" name="Group 383"/>
              <p:cNvGrpSpPr>
                <a:grpSpLocks/>
              </p:cNvGrpSpPr>
              <p:nvPr/>
            </p:nvGrpSpPr>
            <p:grpSpPr bwMode="auto">
              <a:xfrm>
                <a:off x="2532" y="2157"/>
                <a:ext cx="2294" cy="554"/>
                <a:chOff x="2532" y="2157"/>
                <a:chExt cx="2294" cy="554"/>
              </a:xfrm>
            </p:grpSpPr>
            <p:sp>
              <p:nvSpPr>
                <p:cNvPr id="12495" name="Freeform 384"/>
                <p:cNvSpPr>
                  <a:spLocks/>
                </p:cNvSpPr>
                <p:nvPr/>
              </p:nvSpPr>
              <p:spPr bwMode="auto">
                <a:xfrm>
                  <a:off x="4146" y="2536"/>
                  <a:ext cx="361" cy="175"/>
                </a:xfrm>
                <a:custGeom>
                  <a:avLst/>
                  <a:gdLst>
                    <a:gd name="T0" fmla="*/ 52 w 361"/>
                    <a:gd name="T1" fmla="*/ 0 h 175"/>
                    <a:gd name="T2" fmla="*/ 56 w 361"/>
                    <a:gd name="T3" fmla="*/ 29 h 175"/>
                    <a:gd name="T4" fmla="*/ 59 w 361"/>
                    <a:gd name="T5" fmla="*/ 62 h 175"/>
                    <a:gd name="T6" fmla="*/ 52 w 361"/>
                    <a:gd name="T7" fmla="*/ 92 h 175"/>
                    <a:gd name="T8" fmla="*/ 45 w 361"/>
                    <a:gd name="T9" fmla="*/ 115 h 175"/>
                    <a:gd name="T10" fmla="*/ 35 w 361"/>
                    <a:gd name="T11" fmla="*/ 138 h 175"/>
                    <a:gd name="T12" fmla="*/ 24 w 361"/>
                    <a:gd name="T13" fmla="*/ 154 h 175"/>
                    <a:gd name="T14" fmla="*/ 14 w 361"/>
                    <a:gd name="T15" fmla="*/ 164 h 175"/>
                    <a:gd name="T16" fmla="*/ 0 w 361"/>
                    <a:gd name="T17" fmla="*/ 174 h 175"/>
                    <a:gd name="T18" fmla="*/ 63 w 361"/>
                    <a:gd name="T19" fmla="*/ 161 h 175"/>
                    <a:gd name="T20" fmla="*/ 129 w 361"/>
                    <a:gd name="T21" fmla="*/ 141 h 175"/>
                    <a:gd name="T22" fmla="*/ 231 w 361"/>
                    <a:gd name="T23" fmla="*/ 111 h 175"/>
                    <a:gd name="T24" fmla="*/ 297 w 361"/>
                    <a:gd name="T25" fmla="*/ 92 h 175"/>
                    <a:gd name="T26" fmla="*/ 322 w 361"/>
                    <a:gd name="T27" fmla="*/ 75 h 175"/>
                    <a:gd name="T28" fmla="*/ 336 w 361"/>
                    <a:gd name="T29" fmla="*/ 62 h 175"/>
                    <a:gd name="T30" fmla="*/ 343 w 361"/>
                    <a:gd name="T31" fmla="*/ 52 h 175"/>
                    <a:gd name="T32" fmla="*/ 350 w 361"/>
                    <a:gd name="T33" fmla="*/ 43 h 175"/>
                    <a:gd name="T34" fmla="*/ 360 w 361"/>
                    <a:gd name="T35" fmla="*/ 23 h 175"/>
                    <a:gd name="T36" fmla="*/ 318 w 361"/>
                    <a:gd name="T37" fmla="*/ 20 h 175"/>
                    <a:gd name="T38" fmla="*/ 220 w 361"/>
                    <a:gd name="T39" fmla="*/ 29 h 175"/>
                    <a:gd name="T40" fmla="*/ 171 w 361"/>
                    <a:gd name="T41" fmla="*/ 29 h 175"/>
                    <a:gd name="T42" fmla="*/ 129 w 361"/>
                    <a:gd name="T43" fmla="*/ 29 h 175"/>
                    <a:gd name="T44" fmla="*/ 101 w 361"/>
                    <a:gd name="T45" fmla="*/ 29 h 175"/>
                    <a:gd name="T46" fmla="*/ 91 w 361"/>
                    <a:gd name="T47" fmla="*/ 29 h 175"/>
                    <a:gd name="T48" fmla="*/ 84 w 361"/>
                    <a:gd name="T49" fmla="*/ 23 h 175"/>
                    <a:gd name="T50" fmla="*/ 73 w 361"/>
                    <a:gd name="T51" fmla="*/ 20 h 175"/>
                    <a:gd name="T52" fmla="*/ 63 w 361"/>
                    <a:gd name="T53" fmla="*/ 13 h 175"/>
                    <a:gd name="T54" fmla="*/ 52 w 361"/>
                    <a:gd name="T55" fmla="*/ 0 h 1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 h="175">
                      <a:moveTo>
                        <a:pt x="52" y="0"/>
                      </a:moveTo>
                      <a:lnTo>
                        <a:pt x="56" y="29"/>
                      </a:lnTo>
                      <a:lnTo>
                        <a:pt x="59" y="62"/>
                      </a:lnTo>
                      <a:lnTo>
                        <a:pt x="52" y="92"/>
                      </a:lnTo>
                      <a:lnTo>
                        <a:pt x="45" y="115"/>
                      </a:lnTo>
                      <a:lnTo>
                        <a:pt x="35" y="138"/>
                      </a:lnTo>
                      <a:lnTo>
                        <a:pt x="24" y="154"/>
                      </a:lnTo>
                      <a:lnTo>
                        <a:pt x="14" y="164"/>
                      </a:lnTo>
                      <a:lnTo>
                        <a:pt x="0" y="174"/>
                      </a:lnTo>
                      <a:lnTo>
                        <a:pt x="63" y="161"/>
                      </a:lnTo>
                      <a:lnTo>
                        <a:pt x="129" y="141"/>
                      </a:lnTo>
                      <a:lnTo>
                        <a:pt x="231" y="111"/>
                      </a:lnTo>
                      <a:lnTo>
                        <a:pt x="297" y="92"/>
                      </a:lnTo>
                      <a:lnTo>
                        <a:pt x="322" y="75"/>
                      </a:lnTo>
                      <a:lnTo>
                        <a:pt x="336" y="62"/>
                      </a:lnTo>
                      <a:lnTo>
                        <a:pt x="343" y="52"/>
                      </a:lnTo>
                      <a:lnTo>
                        <a:pt x="350" y="43"/>
                      </a:lnTo>
                      <a:lnTo>
                        <a:pt x="360" y="23"/>
                      </a:lnTo>
                      <a:lnTo>
                        <a:pt x="318" y="20"/>
                      </a:lnTo>
                      <a:lnTo>
                        <a:pt x="220" y="29"/>
                      </a:lnTo>
                      <a:lnTo>
                        <a:pt x="171" y="29"/>
                      </a:lnTo>
                      <a:lnTo>
                        <a:pt x="129" y="29"/>
                      </a:lnTo>
                      <a:lnTo>
                        <a:pt x="101" y="29"/>
                      </a:lnTo>
                      <a:lnTo>
                        <a:pt x="91" y="29"/>
                      </a:lnTo>
                      <a:lnTo>
                        <a:pt x="84" y="23"/>
                      </a:lnTo>
                      <a:lnTo>
                        <a:pt x="73" y="20"/>
                      </a:lnTo>
                      <a:lnTo>
                        <a:pt x="63" y="13"/>
                      </a:lnTo>
                      <a:lnTo>
                        <a:pt x="52" y="0"/>
                      </a:lnTo>
                    </a:path>
                  </a:pathLst>
                </a:custGeom>
                <a:solidFill>
                  <a:srgbClr val="5F5F5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96" name="Group 385"/>
                <p:cNvGrpSpPr>
                  <a:grpSpLocks/>
                </p:cNvGrpSpPr>
                <p:nvPr/>
              </p:nvGrpSpPr>
              <p:grpSpPr bwMode="auto">
                <a:xfrm>
                  <a:off x="2532" y="2157"/>
                  <a:ext cx="2294" cy="407"/>
                  <a:chOff x="2532" y="2157"/>
                  <a:chExt cx="2294" cy="407"/>
                </a:xfrm>
              </p:grpSpPr>
              <p:sp>
                <p:nvSpPr>
                  <p:cNvPr id="12497" name="Freeform 386"/>
                  <p:cNvSpPr>
                    <a:spLocks/>
                  </p:cNvSpPr>
                  <p:nvPr/>
                </p:nvSpPr>
                <p:spPr bwMode="auto">
                  <a:xfrm>
                    <a:off x="4202" y="2357"/>
                    <a:ext cx="624" cy="200"/>
                  </a:xfrm>
                  <a:custGeom>
                    <a:avLst/>
                    <a:gdLst>
                      <a:gd name="T0" fmla="*/ 623 w 624"/>
                      <a:gd name="T1" fmla="*/ 10 h 200"/>
                      <a:gd name="T2" fmla="*/ 560 w 624"/>
                      <a:gd name="T3" fmla="*/ 3 h 200"/>
                      <a:gd name="T4" fmla="*/ 504 w 624"/>
                      <a:gd name="T5" fmla="*/ 0 h 200"/>
                      <a:gd name="T6" fmla="*/ 284 w 624"/>
                      <a:gd name="T7" fmla="*/ 75 h 200"/>
                      <a:gd name="T8" fmla="*/ 0 w 624"/>
                      <a:gd name="T9" fmla="*/ 166 h 200"/>
                      <a:gd name="T10" fmla="*/ 7 w 624"/>
                      <a:gd name="T11" fmla="*/ 176 h 200"/>
                      <a:gd name="T12" fmla="*/ 18 w 624"/>
                      <a:gd name="T13" fmla="*/ 186 h 200"/>
                      <a:gd name="T14" fmla="*/ 32 w 624"/>
                      <a:gd name="T15" fmla="*/ 192 h 200"/>
                      <a:gd name="T16" fmla="*/ 49 w 624"/>
                      <a:gd name="T17" fmla="*/ 199 h 200"/>
                      <a:gd name="T18" fmla="*/ 67 w 624"/>
                      <a:gd name="T19" fmla="*/ 199 h 200"/>
                      <a:gd name="T20" fmla="*/ 172 w 624"/>
                      <a:gd name="T21" fmla="*/ 199 h 200"/>
                      <a:gd name="T22" fmla="*/ 259 w 624"/>
                      <a:gd name="T23" fmla="*/ 189 h 200"/>
                      <a:gd name="T24" fmla="*/ 315 w 624"/>
                      <a:gd name="T25" fmla="*/ 189 h 200"/>
                      <a:gd name="T26" fmla="*/ 623 w 624"/>
                      <a:gd name="T27" fmla="*/ 10 h 2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24" h="200">
                        <a:moveTo>
                          <a:pt x="623" y="10"/>
                        </a:moveTo>
                        <a:lnTo>
                          <a:pt x="560" y="3"/>
                        </a:lnTo>
                        <a:lnTo>
                          <a:pt x="504" y="0"/>
                        </a:lnTo>
                        <a:lnTo>
                          <a:pt x="284" y="75"/>
                        </a:lnTo>
                        <a:lnTo>
                          <a:pt x="0" y="166"/>
                        </a:lnTo>
                        <a:lnTo>
                          <a:pt x="7" y="176"/>
                        </a:lnTo>
                        <a:lnTo>
                          <a:pt x="18" y="186"/>
                        </a:lnTo>
                        <a:lnTo>
                          <a:pt x="32" y="192"/>
                        </a:lnTo>
                        <a:lnTo>
                          <a:pt x="49" y="199"/>
                        </a:lnTo>
                        <a:lnTo>
                          <a:pt x="67" y="199"/>
                        </a:lnTo>
                        <a:lnTo>
                          <a:pt x="172" y="199"/>
                        </a:lnTo>
                        <a:lnTo>
                          <a:pt x="259" y="189"/>
                        </a:lnTo>
                        <a:lnTo>
                          <a:pt x="315" y="189"/>
                        </a:lnTo>
                        <a:lnTo>
                          <a:pt x="623" y="10"/>
                        </a:lnTo>
                      </a:path>
                    </a:pathLst>
                  </a:custGeom>
                  <a:solidFill>
                    <a:srgbClr val="808080"/>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8" name="Freeform 387"/>
                  <p:cNvSpPr>
                    <a:spLocks/>
                  </p:cNvSpPr>
                  <p:nvPr/>
                </p:nvSpPr>
                <p:spPr bwMode="auto">
                  <a:xfrm>
                    <a:off x="2532" y="2157"/>
                    <a:ext cx="862" cy="407"/>
                  </a:xfrm>
                  <a:custGeom>
                    <a:avLst/>
                    <a:gdLst>
                      <a:gd name="T0" fmla="*/ 861 w 862"/>
                      <a:gd name="T1" fmla="*/ 0 h 407"/>
                      <a:gd name="T2" fmla="*/ 854 w 862"/>
                      <a:gd name="T3" fmla="*/ 0 h 407"/>
                      <a:gd name="T4" fmla="*/ 704 w 862"/>
                      <a:gd name="T5" fmla="*/ 0 h 407"/>
                      <a:gd name="T6" fmla="*/ 480 w 862"/>
                      <a:gd name="T7" fmla="*/ 131 h 407"/>
                      <a:gd name="T8" fmla="*/ 322 w 862"/>
                      <a:gd name="T9" fmla="*/ 216 h 407"/>
                      <a:gd name="T10" fmla="*/ 168 w 862"/>
                      <a:gd name="T11" fmla="*/ 298 h 407"/>
                      <a:gd name="T12" fmla="*/ 0 w 862"/>
                      <a:gd name="T13" fmla="*/ 363 h 407"/>
                      <a:gd name="T14" fmla="*/ 42 w 862"/>
                      <a:gd name="T15" fmla="*/ 376 h 407"/>
                      <a:gd name="T16" fmla="*/ 98 w 862"/>
                      <a:gd name="T17" fmla="*/ 389 h 407"/>
                      <a:gd name="T18" fmla="*/ 147 w 862"/>
                      <a:gd name="T19" fmla="*/ 396 h 407"/>
                      <a:gd name="T20" fmla="*/ 245 w 862"/>
                      <a:gd name="T21" fmla="*/ 406 h 407"/>
                      <a:gd name="T22" fmla="*/ 322 w 862"/>
                      <a:gd name="T23" fmla="*/ 399 h 407"/>
                      <a:gd name="T24" fmla="*/ 431 w 862"/>
                      <a:gd name="T25" fmla="*/ 389 h 407"/>
                      <a:gd name="T26" fmla="*/ 504 w 862"/>
                      <a:gd name="T27" fmla="*/ 383 h 407"/>
                      <a:gd name="T28" fmla="*/ 522 w 862"/>
                      <a:gd name="T29" fmla="*/ 344 h 407"/>
                      <a:gd name="T30" fmla="*/ 861 w 862"/>
                      <a:gd name="T31" fmla="*/ 0 h 4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62" h="407">
                        <a:moveTo>
                          <a:pt x="861" y="0"/>
                        </a:moveTo>
                        <a:lnTo>
                          <a:pt x="854" y="0"/>
                        </a:lnTo>
                        <a:lnTo>
                          <a:pt x="704" y="0"/>
                        </a:lnTo>
                        <a:lnTo>
                          <a:pt x="480" y="131"/>
                        </a:lnTo>
                        <a:lnTo>
                          <a:pt x="322" y="216"/>
                        </a:lnTo>
                        <a:lnTo>
                          <a:pt x="168" y="298"/>
                        </a:lnTo>
                        <a:lnTo>
                          <a:pt x="0" y="363"/>
                        </a:lnTo>
                        <a:lnTo>
                          <a:pt x="42" y="376"/>
                        </a:lnTo>
                        <a:lnTo>
                          <a:pt x="98" y="389"/>
                        </a:lnTo>
                        <a:lnTo>
                          <a:pt x="147" y="396"/>
                        </a:lnTo>
                        <a:lnTo>
                          <a:pt x="245" y="406"/>
                        </a:lnTo>
                        <a:lnTo>
                          <a:pt x="322" y="399"/>
                        </a:lnTo>
                        <a:lnTo>
                          <a:pt x="431" y="389"/>
                        </a:lnTo>
                        <a:lnTo>
                          <a:pt x="504" y="383"/>
                        </a:lnTo>
                        <a:lnTo>
                          <a:pt x="522" y="344"/>
                        </a:lnTo>
                        <a:lnTo>
                          <a:pt x="861" y="0"/>
                        </a:lnTo>
                      </a:path>
                    </a:pathLst>
                  </a:custGeom>
                  <a:solidFill>
                    <a:srgbClr val="7F7F7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499" name="Group 388"/>
                  <p:cNvGrpSpPr>
                    <a:grpSpLocks/>
                  </p:cNvGrpSpPr>
                  <p:nvPr/>
                </p:nvGrpSpPr>
                <p:grpSpPr bwMode="auto">
                  <a:xfrm>
                    <a:off x="2851" y="2379"/>
                    <a:ext cx="410" cy="126"/>
                    <a:chOff x="2851" y="2379"/>
                    <a:chExt cx="410" cy="126"/>
                  </a:xfrm>
                </p:grpSpPr>
                <p:grpSp>
                  <p:nvGrpSpPr>
                    <p:cNvPr id="12500" name="Group 389"/>
                    <p:cNvGrpSpPr>
                      <a:grpSpLocks/>
                    </p:cNvGrpSpPr>
                    <p:nvPr/>
                  </p:nvGrpSpPr>
                  <p:grpSpPr bwMode="auto">
                    <a:xfrm>
                      <a:off x="2851" y="2464"/>
                      <a:ext cx="327" cy="41"/>
                      <a:chOff x="2851" y="2464"/>
                      <a:chExt cx="327" cy="41"/>
                    </a:xfrm>
                  </p:grpSpPr>
                  <p:sp>
                    <p:nvSpPr>
                      <p:cNvPr id="12504" name="Freeform 390"/>
                      <p:cNvSpPr>
                        <a:spLocks/>
                      </p:cNvSpPr>
                      <p:nvPr/>
                    </p:nvSpPr>
                    <p:spPr bwMode="auto">
                      <a:xfrm>
                        <a:off x="2855" y="2464"/>
                        <a:ext cx="323" cy="41"/>
                      </a:xfrm>
                      <a:custGeom>
                        <a:avLst/>
                        <a:gdLst>
                          <a:gd name="T0" fmla="*/ 322 w 323"/>
                          <a:gd name="T1" fmla="*/ 20 h 41"/>
                          <a:gd name="T2" fmla="*/ 245 w 323"/>
                          <a:gd name="T3" fmla="*/ 0 h 41"/>
                          <a:gd name="T4" fmla="*/ 224 w 323"/>
                          <a:gd name="T5" fmla="*/ 7 h 41"/>
                          <a:gd name="T6" fmla="*/ 192 w 323"/>
                          <a:gd name="T7" fmla="*/ 13 h 41"/>
                          <a:gd name="T8" fmla="*/ 164 w 323"/>
                          <a:gd name="T9" fmla="*/ 17 h 41"/>
                          <a:gd name="T10" fmla="*/ 0 w 323"/>
                          <a:gd name="T11" fmla="*/ 20 h 41"/>
                          <a:gd name="T12" fmla="*/ 84 w 323"/>
                          <a:gd name="T13" fmla="*/ 33 h 41"/>
                          <a:gd name="T14" fmla="*/ 140 w 323"/>
                          <a:gd name="T15" fmla="*/ 36 h 41"/>
                          <a:gd name="T16" fmla="*/ 182 w 323"/>
                          <a:gd name="T17" fmla="*/ 40 h 41"/>
                          <a:gd name="T18" fmla="*/ 210 w 323"/>
                          <a:gd name="T19" fmla="*/ 40 h 41"/>
                          <a:gd name="T20" fmla="*/ 252 w 323"/>
                          <a:gd name="T21" fmla="*/ 36 h 41"/>
                          <a:gd name="T22" fmla="*/ 283 w 323"/>
                          <a:gd name="T23" fmla="*/ 30 h 41"/>
                          <a:gd name="T24" fmla="*/ 322 w 323"/>
                          <a:gd name="T25" fmla="*/ 20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23" h="41">
                            <a:moveTo>
                              <a:pt x="322" y="20"/>
                            </a:moveTo>
                            <a:lnTo>
                              <a:pt x="245" y="0"/>
                            </a:lnTo>
                            <a:lnTo>
                              <a:pt x="224" y="7"/>
                            </a:lnTo>
                            <a:lnTo>
                              <a:pt x="192" y="13"/>
                            </a:lnTo>
                            <a:lnTo>
                              <a:pt x="164" y="17"/>
                            </a:lnTo>
                            <a:lnTo>
                              <a:pt x="0" y="20"/>
                            </a:lnTo>
                            <a:lnTo>
                              <a:pt x="84" y="33"/>
                            </a:lnTo>
                            <a:lnTo>
                              <a:pt x="140" y="36"/>
                            </a:lnTo>
                            <a:lnTo>
                              <a:pt x="182" y="40"/>
                            </a:lnTo>
                            <a:lnTo>
                              <a:pt x="210" y="40"/>
                            </a:lnTo>
                            <a:lnTo>
                              <a:pt x="252" y="36"/>
                            </a:lnTo>
                            <a:lnTo>
                              <a:pt x="283" y="30"/>
                            </a:lnTo>
                            <a:lnTo>
                              <a:pt x="322" y="2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5" name="Freeform 391"/>
                      <p:cNvSpPr>
                        <a:spLocks/>
                      </p:cNvSpPr>
                      <p:nvPr/>
                    </p:nvSpPr>
                    <p:spPr bwMode="auto">
                      <a:xfrm>
                        <a:off x="2851" y="2464"/>
                        <a:ext cx="246" cy="38"/>
                      </a:xfrm>
                      <a:custGeom>
                        <a:avLst/>
                        <a:gdLst>
                          <a:gd name="T0" fmla="*/ 245 w 246"/>
                          <a:gd name="T1" fmla="*/ 0 h 38"/>
                          <a:gd name="T2" fmla="*/ 217 w 246"/>
                          <a:gd name="T3" fmla="*/ 7 h 38"/>
                          <a:gd name="T4" fmla="*/ 189 w 246"/>
                          <a:gd name="T5" fmla="*/ 13 h 38"/>
                          <a:gd name="T6" fmla="*/ 165 w 246"/>
                          <a:gd name="T7" fmla="*/ 13 h 38"/>
                          <a:gd name="T8" fmla="*/ 0 w 246"/>
                          <a:gd name="T9" fmla="*/ 20 h 38"/>
                          <a:gd name="T10" fmla="*/ 81 w 246"/>
                          <a:gd name="T11" fmla="*/ 33 h 38"/>
                          <a:gd name="T12" fmla="*/ 140 w 246"/>
                          <a:gd name="T13" fmla="*/ 37 h 38"/>
                          <a:gd name="T14" fmla="*/ 179 w 246"/>
                          <a:gd name="T15" fmla="*/ 37 h 38"/>
                          <a:gd name="T16" fmla="*/ 200 w 246"/>
                          <a:gd name="T17" fmla="*/ 37 h 38"/>
                          <a:gd name="T18" fmla="*/ 224 w 246"/>
                          <a:gd name="T19" fmla="*/ 20 h 38"/>
                          <a:gd name="T20" fmla="*/ 245 w 246"/>
                          <a:gd name="T21" fmla="*/ 0 h 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6" h="38">
                            <a:moveTo>
                              <a:pt x="245" y="0"/>
                            </a:moveTo>
                            <a:lnTo>
                              <a:pt x="217" y="7"/>
                            </a:lnTo>
                            <a:lnTo>
                              <a:pt x="189" y="13"/>
                            </a:lnTo>
                            <a:lnTo>
                              <a:pt x="165" y="13"/>
                            </a:lnTo>
                            <a:lnTo>
                              <a:pt x="0" y="20"/>
                            </a:lnTo>
                            <a:lnTo>
                              <a:pt x="81" y="33"/>
                            </a:lnTo>
                            <a:lnTo>
                              <a:pt x="140" y="37"/>
                            </a:lnTo>
                            <a:lnTo>
                              <a:pt x="179" y="37"/>
                            </a:lnTo>
                            <a:lnTo>
                              <a:pt x="200" y="37"/>
                            </a:lnTo>
                            <a:lnTo>
                              <a:pt x="224" y="20"/>
                            </a:lnTo>
                            <a:lnTo>
                              <a:pt x="245"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501" name="Group 392"/>
                    <p:cNvGrpSpPr>
                      <a:grpSpLocks/>
                    </p:cNvGrpSpPr>
                    <p:nvPr/>
                  </p:nvGrpSpPr>
                  <p:grpSpPr bwMode="auto">
                    <a:xfrm>
                      <a:off x="3012" y="2379"/>
                      <a:ext cx="249" cy="34"/>
                      <a:chOff x="3012" y="2379"/>
                      <a:chExt cx="249" cy="34"/>
                    </a:xfrm>
                  </p:grpSpPr>
                  <p:sp>
                    <p:nvSpPr>
                      <p:cNvPr id="12502" name="Freeform 393"/>
                      <p:cNvSpPr>
                        <a:spLocks/>
                      </p:cNvSpPr>
                      <p:nvPr/>
                    </p:nvSpPr>
                    <p:spPr bwMode="auto">
                      <a:xfrm>
                        <a:off x="3012" y="2379"/>
                        <a:ext cx="249" cy="34"/>
                      </a:xfrm>
                      <a:custGeom>
                        <a:avLst/>
                        <a:gdLst>
                          <a:gd name="T0" fmla="*/ 175 w 249"/>
                          <a:gd name="T1" fmla="*/ 0 h 34"/>
                          <a:gd name="T2" fmla="*/ 126 w 249"/>
                          <a:gd name="T3" fmla="*/ 7 h 34"/>
                          <a:gd name="T4" fmla="*/ 87 w 249"/>
                          <a:gd name="T5" fmla="*/ 10 h 34"/>
                          <a:gd name="T6" fmla="*/ 66 w 249"/>
                          <a:gd name="T7" fmla="*/ 13 h 34"/>
                          <a:gd name="T8" fmla="*/ 42 w 249"/>
                          <a:gd name="T9" fmla="*/ 16 h 34"/>
                          <a:gd name="T10" fmla="*/ 0 w 249"/>
                          <a:gd name="T11" fmla="*/ 20 h 34"/>
                          <a:gd name="T12" fmla="*/ 52 w 249"/>
                          <a:gd name="T13" fmla="*/ 29 h 34"/>
                          <a:gd name="T14" fmla="*/ 87 w 249"/>
                          <a:gd name="T15" fmla="*/ 33 h 34"/>
                          <a:gd name="T16" fmla="*/ 122 w 249"/>
                          <a:gd name="T17" fmla="*/ 33 h 34"/>
                          <a:gd name="T18" fmla="*/ 157 w 249"/>
                          <a:gd name="T19" fmla="*/ 29 h 34"/>
                          <a:gd name="T20" fmla="*/ 192 w 249"/>
                          <a:gd name="T21" fmla="*/ 26 h 34"/>
                          <a:gd name="T22" fmla="*/ 224 w 249"/>
                          <a:gd name="T23" fmla="*/ 20 h 34"/>
                          <a:gd name="T24" fmla="*/ 248 w 249"/>
                          <a:gd name="T25" fmla="*/ 13 h 34"/>
                          <a:gd name="T26" fmla="*/ 213 w 249"/>
                          <a:gd name="T27" fmla="*/ 3 h 34"/>
                          <a:gd name="T28" fmla="*/ 175 w 249"/>
                          <a:gd name="T29" fmla="*/ 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9" h="34">
                            <a:moveTo>
                              <a:pt x="175" y="0"/>
                            </a:moveTo>
                            <a:lnTo>
                              <a:pt x="126" y="7"/>
                            </a:lnTo>
                            <a:lnTo>
                              <a:pt x="87" y="10"/>
                            </a:lnTo>
                            <a:lnTo>
                              <a:pt x="66" y="13"/>
                            </a:lnTo>
                            <a:lnTo>
                              <a:pt x="42" y="16"/>
                            </a:lnTo>
                            <a:lnTo>
                              <a:pt x="0" y="20"/>
                            </a:lnTo>
                            <a:lnTo>
                              <a:pt x="52" y="29"/>
                            </a:lnTo>
                            <a:lnTo>
                              <a:pt x="87" y="33"/>
                            </a:lnTo>
                            <a:lnTo>
                              <a:pt x="122" y="33"/>
                            </a:lnTo>
                            <a:lnTo>
                              <a:pt x="157" y="29"/>
                            </a:lnTo>
                            <a:lnTo>
                              <a:pt x="192" y="26"/>
                            </a:lnTo>
                            <a:lnTo>
                              <a:pt x="224" y="20"/>
                            </a:lnTo>
                            <a:lnTo>
                              <a:pt x="248" y="13"/>
                            </a:lnTo>
                            <a:lnTo>
                              <a:pt x="213" y="3"/>
                            </a:lnTo>
                            <a:lnTo>
                              <a:pt x="175" y="0"/>
                            </a:lnTo>
                          </a:path>
                        </a:pathLst>
                      </a:custGeom>
                      <a:solidFill>
                        <a:srgbClr val="9F9F9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3" name="Freeform 394"/>
                      <p:cNvSpPr>
                        <a:spLocks/>
                      </p:cNvSpPr>
                      <p:nvPr/>
                    </p:nvSpPr>
                    <p:spPr bwMode="auto">
                      <a:xfrm>
                        <a:off x="3012" y="2379"/>
                        <a:ext cx="172" cy="34"/>
                      </a:xfrm>
                      <a:custGeom>
                        <a:avLst/>
                        <a:gdLst>
                          <a:gd name="T0" fmla="*/ 171 w 172"/>
                          <a:gd name="T1" fmla="*/ 0 h 34"/>
                          <a:gd name="T2" fmla="*/ 126 w 172"/>
                          <a:gd name="T3" fmla="*/ 7 h 34"/>
                          <a:gd name="T4" fmla="*/ 87 w 172"/>
                          <a:gd name="T5" fmla="*/ 10 h 34"/>
                          <a:gd name="T6" fmla="*/ 66 w 172"/>
                          <a:gd name="T7" fmla="*/ 13 h 34"/>
                          <a:gd name="T8" fmla="*/ 42 w 172"/>
                          <a:gd name="T9" fmla="*/ 16 h 34"/>
                          <a:gd name="T10" fmla="*/ 0 w 172"/>
                          <a:gd name="T11" fmla="*/ 20 h 34"/>
                          <a:gd name="T12" fmla="*/ 49 w 172"/>
                          <a:gd name="T13" fmla="*/ 29 h 34"/>
                          <a:gd name="T14" fmla="*/ 87 w 172"/>
                          <a:gd name="T15" fmla="*/ 33 h 34"/>
                          <a:gd name="T16" fmla="*/ 119 w 172"/>
                          <a:gd name="T17" fmla="*/ 29 h 34"/>
                          <a:gd name="T18" fmla="*/ 129 w 172"/>
                          <a:gd name="T19" fmla="*/ 29 h 34"/>
                          <a:gd name="T20" fmla="*/ 171 w 172"/>
                          <a:gd name="T21" fmla="*/ 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2" h="34">
                            <a:moveTo>
                              <a:pt x="171" y="0"/>
                            </a:moveTo>
                            <a:lnTo>
                              <a:pt x="126" y="7"/>
                            </a:lnTo>
                            <a:lnTo>
                              <a:pt x="87" y="10"/>
                            </a:lnTo>
                            <a:lnTo>
                              <a:pt x="66" y="13"/>
                            </a:lnTo>
                            <a:lnTo>
                              <a:pt x="42" y="16"/>
                            </a:lnTo>
                            <a:lnTo>
                              <a:pt x="0" y="20"/>
                            </a:lnTo>
                            <a:lnTo>
                              <a:pt x="49" y="29"/>
                            </a:lnTo>
                            <a:lnTo>
                              <a:pt x="87" y="33"/>
                            </a:lnTo>
                            <a:lnTo>
                              <a:pt x="119" y="29"/>
                            </a:lnTo>
                            <a:lnTo>
                              <a:pt x="129" y="29"/>
                            </a:lnTo>
                            <a:lnTo>
                              <a:pt x="171" y="0"/>
                            </a:lnTo>
                          </a:path>
                        </a:pathLst>
                      </a:custGeom>
                      <a:solidFill>
                        <a:srgbClr val="3F3F3F"/>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grpSp>
      </p:grpSp>
      <p:grpSp>
        <p:nvGrpSpPr>
          <p:cNvPr id="12366" name="Group 395"/>
          <p:cNvGrpSpPr>
            <a:grpSpLocks/>
          </p:cNvGrpSpPr>
          <p:nvPr/>
        </p:nvGrpSpPr>
        <p:grpSpPr bwMode="auto">
          <a:xfrm>
            <a:off x="6875463" y="2322513"/>
            <a:ext cx="1338262" cy="415925"/>
            <a:chOff x="1530" y="1766"/>
            <a:chExt cx="779" cy="240"/>
          </a:xfrm>
        </p:grpSpPr>
        <p:grpSp>
          <p:nvGrpSpPr>
            <p:cNvPr id="12412" name="Group 396"/>
            <p:cNvGrpSpPr>
              <a:grpSpLocks/>
            </p:cNvGrpSpPr>
            <p:nvPr/>
          </p:nvGrpSpPr>
          <p:grpSpPr bwMode="auto">
            <a:xfrm>
              <a:off x="1530" y="1906"/>
              <a:ext cx="64" cy="28"/>
              <a:chOff x="1530" y="1906"/>
              <a:chExt cx="64" cy="28"/>
            </a:xfrm>
          </p:grpSpPr>
          <p:sp>
            <p:nvSpPr>
              <p:cNvPr id="12479" name="Line 397"/>
              <p:cNvSpPr>
                <a:spLocks noChangeShapeType="1"/>
              </p:cNvSpPr>
              <p:nvPr/>
            </p:nvSpPr>
            <p:spPr bwMode="auto">
              <a:xfrm>
                <a:off x="1533" y="1908"/>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80" name="Freeform 398"/>
              <p:cNvSpPr>
                <a:spLocks/>
              </p:cNvSpPr>
              <p:nvPr/>
            </p:nvSpPr>
            <p:spPr bwMode="auto">
              <a:xfrm>
                <a:off x="1530" y="1918"/>
                <a:ext cx="64" cy="16"/>
              </a:xfrm>
              <a:custGeom>
                <a:avLst/>
                <a:gdLst>
                  <a:gd name="T0" fmla="*/ 0 w 318"/>
                  <a:gd name="T1" fmla="*/ 0 h 79"/>
                  <a:gd name="T2" fmla="*/ 4 w 318"/>
                  <a:gd name="T3" fmla="*/ 0 h 79"/>
                  <a:gd name="T4" fmla="*/ 64 w 318"/>
                  <a:gd name="T5" fmla="*/ 13 h 79"/>
                  <a:gd name="T6" fmla="*/ 64 w 318"/>
                  <a:gd name="T7" fmla="*/ 15 h 79"/>
                  <a:gd name="T8" fmla="*/ 60 w 318"/>
                  <a:gd name="T9" fmla="*/ 16 h 79"/>
                  <a:gd name="T10" fmla="*/ 60 w 318"/>
                  <a:gd name="T11" fmla="*/ 13 h 79"/>
                  <a:gd name="T12" fmla="*/ 0 w 318"/>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79">
                    <a:moveTo>
                      <a:pt x="0" y="1"/>
                    </a:moveTo>
                    <a:lnTo>
                      <a:pt x="20" y="0"/>
                    </a:lnTo>
                    <a:lnTo>
                      <a:pt x="318" y="62"/>
                    </a:lnTo>
                    <a:lnTo>
                      <a:pt x="318" y="76"/>
                    </a:lnTo>
                    <a:lnTo>
                      <a:pt x="300" y="79"/>
                    </a:lnTo>
                    <a:lnTo>
                      <a:pt x="300" y="66"/>
                    </a:lnTo>
                    <a:lnTo>
                      <a:pt x="0" y="1"/>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81" name="Freeform 399"/>
              <p:cNvSpPr>
                <a:spLocks/>
              </p:cNvSpPr>
              <p:nvPr/>
            </p:nvSpPr>
            <p:spPr bwMode="auto">
              <a:xfrm>
                <a:off x="1532" y="1906"/>
                <a:ext cx="58" cy="24"/>
              </a:xfrm>
              <a:custGeom>
                <a:avLst/>
                <a:gdLst>
                  <a:gd name="T0" fmla="*/ 48 w 290"/>
                  <a:gd name="T1" fmla="*/ 0 h 124"/>
                  <a:gd name="T2" fmla="*/ 0 w 290"/>
                  <a:gd name="T3" fmla="*/ 3 h 124"/>
                  <a:gd name="T4" fmla="*/ 58 w 290"/>
                  <a:gd name="T5" fmla="*/ 11 h 124"/>
                  <a:gd name="T6" fmla="*/ 58 w 290"/>
                  <a:gd name="T7" fmla="*/ 24 h 1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0" h="124">
                    <a:moveTo>
                      <a:pt x="242" y="0"/>
                    </a:moveTo>
                    <a:lnTo>
                      <a:pt x="0" y="14"/>
                    </a:lnTo>
                    <a:lnTo>
                      <a:pt x="290" y="55"/>
                    </a:lnTo>
                    <a:lnTo>
                      <a:pt x="290" y="12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482" name="Line 400"/>
              <p:cNvSpPr>
                <a:spLocks noChangeShapeType="1"/>
              </p:cNvSpPr>
              <p:nvPr/>
            </p:nvSpPr>
            <p:spPr bwMode="auto">
              <a:xfrm>
                <a:off x="1560" y="1912"/>
                <a:ext cx="1" cy="1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83" name="Line 401"/>
              <p:cNvSpPr>
                <a:spLocks noChangeShapeType="1"/>
              </p:cNvSpPr>
              <p:nvPr/>
            </p:nvSpPr>
            <p:spPr bwMode="auto">
              <a:xfrm>
                <a:off x="1553" y="1907"/>
                <a:ext cx="1"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84" name="Line 402"/>
              <p:cNvSpPr>
                <a:spLocks noChangeShapeType="1"/>
              </p:cNvSpPr>
              <p:nvPr/>
            </p:nvSpPr>
            <p:spPr bwMode="auto">
              <a:xfrm>
                <a:off x="1544" y="1910"/>
                <a:ext cx="1" cy="1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85" name="Line 403"/>
              <p:cNvSpPr>
                <a:spLocks noChangeShapeType="1"/>
              </p:cNvSpPr>
              <p:nvPr/>
            </p:nvSpPr>
            <p:spPr bwMode="auto">
              <a:xfrm>
                <a:off x="1568" y="1907"/>
                <a:ext cx="1"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413" name="Group 404"/>
            <p:cNvGrpSpPr>
              <a:grpSpLocks/>
            </p:cNvGrpSpPr>
            <p:nvPr/>
          </p:nvGrpSpPr>
          <p:grpSpPr bwMode="auto">
            <a:xfrm>
              <a:off x="1530" y="1915"/>
              <a:ext cx="779" cy="91"/>
              <a:chOff x="1530" y="1915"/>
              <a:chExt cx="779" cy="91"/>
            </a:xfrm>
          </p:grpSpPr>
          <p:sp>
            <p:nvSpPr>
              <p:cNvPr id="12476" name="Freeform 405"/>
              <p:cNvSpPr>
                <a:spLocks/>
              </p:cNvSpPr>
              <p:nvPr/>
            </p:nvSpPr>
            <p:spPr bwMode="auto">
              <a:xfrm>
                <a:off x="1530" y="1915"/>
                <a:ext cx="212" cy="31"/>
              </a:xfrm>
              <a:custGeom>
                <a:avLst/>
                <a:gdLst>
                  <a:gd name="T0" fmla="*/ 211 w 1060"/>
                  <a:gd name="T1" fmla="*/ 26 h 152"/>
                  <a:gd name="T2" fmla="*/ 50 w 1060"/>
                  <a:gd name="T3" fmla="*/ 0 h 152"/>
                  <a:gd name="T4" fmla="*/ 0 w 1060"/>
                  <a:gd name="T5" fmla="*/ 3 h 152"/>
                  <a:gd name="T6" fmla="*/ 0 w 1060"/>
                  <a:gd name="T7" fmla="*/ 7 h 152"/>
                  <a:gd name="T8" fmla="*/ 60 w 1060"/>
                  <a:gd name="T9" fmla="*/ 19 h 152"/>
                  <a:gd name="T10" fmla="*/ 142 w 1060"/>
                  <a:gd name="T11" fmla="*/ 19 h 152"/>
                  <a:gd name="T12" fmla="*/ 212 w 1060"/>
                  <a:gd name="T13" fmla="*/ 31 h 152"/>
                  <a:gd name="T14" fmla="*/ 211 w 1060"/>
                  <a:gd name="T15" fmla="*/ 26 h 15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0" h="152">
                    <a:moveTo>
                      <a:pt x="1055" y="128"/>
                    </a:moveTo>
                    <a:lnTo>
                      <a:pt x="248" y="0"/>
                    </a:lnTo>
                    <a:lnTo>
                      <a:pt x="0" y="17"/>
                    </a:lnTo>
                    <a:lnTo>
                      <a:pt x="0" y="33"/>
                    </a:lnTo>
                    <a:lnTo>
                      <a:pt x="300" y="95"/>
                    </a:lnTo>
                    <a:lnTo>
                      <a:pt x="712" y="95"/>
                    </a:lnTo>
                    <a:lnTo>
                      <a:pt x="1060" y="152"/>
                    </a:lnTo>
                    <a:lnTo>
                      <a:pt x="1055" y="12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7" name="Freeform 406"/>
              <p:cNvSpPr>
                <a:spLocks/>
              </p:cNvSpPr>
              <p:nvPr/>
            </p:nvSpPr>
            <p:spPr bwMode="auto">
              <a:xfrm>
                <a:off x="1741" y="1941"/>
                <a:ext cx="254" cy="16"/>
              </a:xfrm>
              <a:custGeom>
                <a:avLst/>
                <a:gdLst>
                  <a:gd name="T0" fmla="*/ 0 w 1269"/>
                  <a:gd name="T1" fmla="*/ 0 h 81"/>
                  <a:gd name="T2" fmla="*/ 54 w 1269"/>
                  <a:gd name="T3" fmla="*/ 9 h 81"/>
                  <a:gd name="T4" fmla="*/ 180 w 1269"/>
                  <a:gd name="T5" fmla="*/ 1 h 81"/>
                  <a:gd name="T6" fmla="*/ 254 w 1269"/>
                  <a:gd name="T7" fmla="*/ 12 h 81"/>
                  <a:gd name="T8" fmla="*/ 254 w 1269"/>
                  <a:gd name="T9" fmla="*/ 16 h 81"/>
                  <a:gd name="T10" fmla="*/ 180 w 1269"/>
                  <a:gd name="T11" fmla="*/ 6 h 81"/>
                  <a:gd name="T12" fmla="*/ 52 w 1269"/>
                  <a:gd name="T13" fmla="*/ 15 h 81"/>
                  <a:gd name="T14" fmla="*/ 1 w 1269"/>
                  <a:gd name="T15" fmla="*/ 5 h 81"/>
                  <a:gd name="T16" fmla="*/ 0 w 126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9" h="81">
                    <a:moveTo>
                      <a:pt x="0" y="0"/>
                    </a:moveTo>
                    <a:lnTo>
                      <a:pt x="268" y="48"/>
                    </a:lnTo>
                    <a:lnTo>
                      <a:pt x="897" y="6"/>
                    </a:lnTo>
                    <a:lnTo>
                      <a:pt x="1269" y="59"/>
                    </a:lnTo>
                    <a:lnTo>
                      <a:pt x="1269" y="81"/>
                    </a:lnTo>
                    <a:lnTo>
                      <a:pt x="897" y="29"/>
                    </a:lnTo>
                    <a:lnTo>
                      <a:pt x="262" y="74"/>
                    </a:lnTo>
                    <a:lnTo>
                      <a:pt x="5" y="24"/>
                    </a:lnTo>
                    <a:lnTo>
                      <a:pt x="0"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8" name="Freeform 407"/>
              <p:cNvSpPr>
                <a:spLocks/>
              </p:cNvSpPr>
              <p:nvPr/>
            </p:nvSpPr>
            <p:spPr bwMode="auto">
              <a:xfrm>
                <a:off x="1848" y="1920"/>
                <a:ext cx="461" cy="86"/>
              </a:xfrm>
              <a:custGeom>
                <a:avLst/>
                <a:gdLst>
                  <a:gd name="T0" fmla="*/ 356 w 2307"/>
                  <a:gd name="T1" fmla="*/ 7 h 428"/>
                  <a:gd name="T2" fmla="*/ 296 w 2307"/>
                  <a:gd name="T3" fmla="*/ 14 h 428"/>
                  <a:gd name="T4" fmla="*/ 275 w 2307"/>
                  <a:gd name="T5" fmla="*/ 9 h 428"/>
                  <a:gd name="T6" fmla="*/ 255 w 2307"/>
                  <a:gd name="T7" fmla="*/ 11 h 428"/>
                  <a:gd name="T8" fmla="*/ 275 w 2307"/>
                  <a:gd name="T9" fmla="*/ 16 h 428"/>
                  <a:gd name="T10" fmla="*/ 19 w 2307"/>
                  <a:gd name="T11" fmla="*/ 47 h 428"/>
                  <a:gd name="T12" fmla="*/ 0 w 2307"/>
                  <a:gd name="T13" fmla="*/ 43 h 428"/>
                  <a:gd name="T14" fmla="*/ 0 w 2307"/>
                  <a:gd name="T15" fmla="*/ 50 h 428"/>
                  <a:gd name="T16" fmla="*/ 97 w 2307"/>
                  <a:gd name="T17" fmla="*/ 72 h 428"/>
                  <a:gd name="T18" fmla="*/ 141 w 2307"/>
                  <a:gd name="T19" fmla="*/ 80 h 428"/>
                  <a:gd name="T20" fmla="*/ 170 w 2307"/>
                  <a:gd name="T21" fmla="*/ 84 h 428"/>
                  <a:gd name="T22" fmla="*/ 182 w 2307"/>
                  <a:gd name="T23" fmla="*/ 86 h 428"/>
                  <a:gd name="T24" fmla="*/ 196 w 2307"/>
                  <a:gd name="T25" fmla="*/ 85 h 428"/>
                  <a:gd name="T26" fmla="*/ 212 w 2307"/>
                  <a:gd name="T27" fmla="*/ 86 h 428"/>
                  <a:gd name="T28" fmla="*/ 231 w 2307"/>
                  <a:gd name="T29" fmla="*/ 84 h 428"/>
                  <a:gd name="T30" fmla="*/ 249 w 2307"/>
                  <a:gd name="T31" fmla="*/ 81 h 428"/>
                  <a:gd name="T32" fmla="*/ 251 w 2307"/>
                  <a:gd name="T33" fmla="*/ 73 h 428"/>
                  <a:gd name="T34" fmla="*/ 229 w 2307"/>
                  <a:gd name="T35" fmla="*/ 77 h 428"/>
                  <a:gd name="T36" fmla="*/ 209 w 2307"/>
                  <a:gd name="T37" fmla="*/ 80 h 428"/>
                  <a:gd name="T38" fmla="*/ 172 w 2307"/>
                  <a:gd name="T39" fmla="*/ 77 h 428"/>
                  <a:gd name="T40" fmla="*/ 151 w 2307"/>
                  <a:gd name="T41" fmla="*/ 74 h 428"/>
                  <a:gd name="T42" fmla="*/ 135 w 2307"/>
                  <a:gd name="T43" fmla="*/ 70 h 428"/>
                  <a:gd name="T44" fmla="*/ 58 w 2307"/>
                  <a:gd name="T45" fmla="*/ 54 h 428"/>
                  <a:gd name="T46" fmla="*/ 417 w 2307"/>
                  <a:gd name="T47" fmla="*/ 3 h 428"/>
                  <a:gd name="T48" fmla="*/ 442 w 2307"/>
                  <a:gd name="T49" fmla="*/ 5 h 428"/>
                  <a:gd name="T50" fmla="*/ 451 w 2307"/>
                  <a:gd name="T51" fmla="*/ 4 h 428"/>
                  <a:gd name="T52" fmla="*/ 461 w 2307"/>
                  <a:gd name="T53" fmla="*/ 3 h 428"/>
                  <a:gd name="T54" fmla="*/ 461 w 2307"/>
                  <a:gd name="T55" fmla="*/ 0 h 428"/>
                  <a:gd name="T56" fmla="*/ 455 w 2307"/>
                  <a:gd name="T57" fmla="*/ 2 h 428"/>
                  <a:gd name="T58" fmla="*/ 442 w 2307"/>
                  <a:gd name="T59" fmla="*/ 3 h 428"/>
                  <a:gd name="T60" fmla="*/ 416 w 2307"/>
                  <a:gd name="T61" fmla="*/ 1 h 428"/>
                  <a:gd name="T62" fmla="*/ 356 w 2307"/>
                  <a:gd name="T63" fmla="*/ 7 h 4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07" h="428">
                    <a:moveTo>
                      <a:pt x="1782" y="36"/>
                    </a:moveTo>
                    <a:lnTo>
                      <a:pt x="1482" y="70"/>
                    </a:lnTo>
                    <a:lnTo>
                      <a:pt x="1376" y="45"/>
                    </a:lnTo>
                    <a:lnTo>
                      <a:pt x="1276" y="56"/>
                    </a:lnTo>
                    <a:lnTo>
                      <a:pt x="1376" y="78"/>
                    </a:lnTo>
                    <a:lnTo>
                      <a:pt x="96" y="232"/>
                    </a:lnTo>
                    <a:lnTo>
                      <a:pt x="0" y="216"/>
                    </a:lnTo>
                    <a:lnTo>
                      <a:pt x="1" y="251"/>
                    </a:lnTo>
                    <a:lnTo>
                      <a:pt x="486" y="357"/>
                    </a:lnTo>
                    <a:lnTo>
                      <a:pt x="707" y="396"/>
                    </a:lnTo>
                    <a:lnTo>
                      <a:pt x="853" y="419"/>
                    </a:lnTo>
                    <a:lnTo>
                      <a:pt x="912" y="428"/>
                    </a:lnTo>
                    <a:lnTo>
                      <a:pt x="981" y="425"/>
                    </a:lnTo>
                    <a:lnTo>
                      <a:pt x="1063" y="428"/>
                    </a:lnTo>
                    <a:lnTo>
                      <a:pt x="1154" y="419"/>
                    </a:lnTo>
                    <a:lnTo>
                      <a:pt x="1248" y="401"/>
                    </a:lnTo>
                    <a:lnTo>
                      <a:pt x="1255" y="364"/>
                    </a:lnTo>
                    <a:lnTo>
                      <a:pt x="1145" y="385"/>
                    </a:lnTo>
                    <a:lnTo>
                      <a:pt x="1046" y="396"/>
                    </a:lnTo>
                    <a:lnTo>
                      <a:pt x="859" y="382"/>
                    </a:lnTo>
                    <a:lnTo>
                      <a:pt x="758" y="368"/>
                    </a:lnTo>
                    <a:lnTo>
                      <a:pt x="678" y="350"/>
                    </a:lnTo>
                    <a:lnTo>
                      <a:pt x="289" y="271"/>
                    </a:lnTo>
                    <a:lnTo>
                      <a:pt x="2087" y="17"/>
                    </a:lnTo>
                    <a:lnTo>
                      <a:pt x="2211" y="27"/>
                    </a:lnTo>
                    <a:lnTo>
                      <a:pt x="2259" y="21"/>
                    </a:lnTo>
                    <a:lnTo>
                      <a:pt x="2307" y="13"/>
                    </a:lnTo>
                    <a:lnTo>
                      <a:pt x="2307" y="0"/>
                    </a:lnTo>
                    <a:lnTo>
                      <a:pt x="2278" y="9"/>
                    </a:lnTo>
                    <a:lnTo>
                      <a:pt x="2211" y="15"/>
                    </a:lnTo>
                    <a:lnTo>
                      <a:pt x="2083" y="4"/>
                    </a:lnTo>
                    <a:lnTo>
                      <a:pt x="1782" y="36"/>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414" name="Group 408"/>
            <p:cNvGrpSpPr>
              <a:grpSpLocks/>
            </p:cNvGrpSpPr>
            <p:nvPr/>
          </p:nvGrpSpPr>
          <p:grpSpPr bwMode="auto">
            <a:xfrm>
              <a:off x="1742" y="1912"/>
              <a:ext cx="566" cy="55"/>
              <a:chOff x="1742" y="1912"/>
              <a:chExt cx="566" cy="55"/>
            </a:xfrm>
          </p:grpSpPr>
          <p:sp>
            <p:nvSpPr>
              <p:cNvPr id="12470" name="Freeform 409"/>
              <p:cNvSpPr>
                <a:spLocks/>
              </p:cNvSpPr>
              <p:nvPr/>
            </p:nvSpPr>
            <p:spPr bwMode="auto">
              <a:xfrm>
                <a:off x="1742" y="1924"/>
                <a:ext cx="382" cy="29"/>
              </a:xfrm>
              <a:custGeom>
                <a:avLst/>
                <a:gdLst>
                  <a:gd name="T0" fmla="*/ 0 w 1911"/>
                  <a:gd name="T1" fmla="*/ 17 h 143"/>
                  <a:gd name="T2" fmla="*/ 274 w 1911"/>
                  <a:gd name="T3" fmla="*/ 0 h 143"/>
                  <a:gd name="T4" fmla="*/ 317 w 1911"/>
                  <a:gd name="T5" fmla="*/ 10 h 143"/>
                  <a:gd name="T6" fmla="*/ 352 w 1911"/>
                  <a:gd name="T7" fmla="*/ 6 h 143"/>
                  <a:gd name="T8" fmla="*/ 382 w 1911"/>
                  <a:gd name="T9" fmla="*/ 12 h 143"/>
                  <a:gd name="T10" fmla="*/ 253 w 1911"/>
                  <a:gd name="T11" fmla="*/ 29 h 143"/>
                  <a:gd name="T12" fmla="*/ 178 w 1911"/>
                  <a:gd name="T13" fmla="*/ 18 h 143"/>
                  <a:gd name="T14" fmla="*/ 53 w 1911"/>
                  <a:gd name="T15" fmla="*/ 27 h 143"/>
                  <a:gd name="T16" fmla="*/ 0 w 1911"/>
                  <a:gd name="T17" fmla="*/ 17 h 1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11" h="143">
                    <a:moveTo>
                      <a:pt x="0" y="84"/>
                    </a:moveTo>
                    <a:lnTo>
                      <a:pt x="1373" y="0"/>
                    </a:lnTo>
                    <a:lnTo>
                      <a:pt x="1584" y="47"/>
                    </a:lnTo>
                    <a:lnTo>
                      <a:pt x="1763" y="32"/>
                    </a:lnTo>
                    <a:lnTo>
                      <a:pt x="1911" y="60"/>
                    </a:lnTo>
                    <a:lnTo>
                      <a:pt x="1264" y="143"/>
                    </a:lnTo>
                    <a:lnTo>
                      <a:pt x="892" y="90"/>
                    </a:lnTo>
                    <a:lnTo>
                      <a:pt x="263" y="132"/>
                    </a:lnTo>
                    <a:lnTo>
                      <a:pt x="0" y="8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1" name="Freeform 410"/>
              <p:cNvSpPr>
                <a:spLocks/>
              </p:cNvSpPr>
              <p:nvPr/>
            </p:nvSpPr>
            <p:spPr bwMode="auto">
              <a:xfrm>
                <a:off x="2114" y="1912"/>
                <a:ext cx="194" cy="26"/>
              </a:xfrm>
              <a:custGeom>
                <a:avLst/>
                <a:gdLst>
                  <a:gd name="T0" fmla="*/ 0 w 970"/>
                  <a:gd name="T1" fmla="*/ 17 h 131"/>
                  <a:gd name="T2" fmla="*/ 28 w 970"/>
                  <a:gd name="T3" fmla="*/ 26 h 131"/>
                  <a:gd name="T4" fmla="*/ 150 w 970"/>
                  <a:gd name="T5" fmla="*/ 10 h 131"/>
                  <a:gd name="T6" fmla="*/ 183 w 970"/>
                  <a:gd name="T7" fmla="*/ 12 h 131"/>
                  <a:gd name="T8" fmla="*/ 194 w 970"/>
                  <a:gd name="T9" fmla="*/ 9 h 131"/>
                  <a:gd name="T10" fmla="*/ 136 w 970"/>
                  <a:gd name="T11" fmla="*/ 0 h 131"/>
                  <a:gd name="T12" fmla="*/ 35 w 970"/>
                  <a:gd name="T13" fmla="*/ 5 h 131"/>
                  <a:gd name="T14" fmla="*/ 0 w 970"/>
                  <a:gd name="T15" fmla="*/ 17 h 1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70" h="131">
                    <a:moveTo>
                      <a:pt x="0" y="85"/>
                    </a:moveTo>
                    <a:lnTo>
                      <a:pt x="142" y="131"/>
                    </a:lnTo>
                    <a:lnTo>
                      <a:pt x="748" y="52"/>
                    </a:lnTo>
                    <a:lnTo>
                      <a:pt x="914" y="60"/>
                    </a:lnTo>
                    <a:lnTo>
                      <a:pt x="970" y="44"/>
                    </a:lnTo>
                    <a:lnTo>
                      <a:pt x="681" y="0"/>
                    </a:lnTo>
                    <a:lnTo>
                      <a:pt x="174" y="27"/>
                    </a:lnTo>
                    <a:lnTo>
                      <a:pt x="0" y="85"/>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2" name="Freeform 411"/>
              <p:cNvSpPr>
                <a:spLocks/>
              </p:cNvSpPr>
              <p:nvPr/>
            </p:nvSpPr>
            <p:spPr bwMode="auto">
              <a:xfrm>
                <a:off x="2075" y="1923"/>
                <a:ext cx="27" cy="16"/>
              </a:xfrm>
              <a:custGeom>
                <a:avLst/>
                <a:gdLst>
                  <a:gd name="T0" fmla="*/ 16 w 135"/>
                  <a:gd name="T1" fmla="*/ 14 h 83"/>
                  <a:gd name="T2" fmla="*/ 13 w 135"/>
                  <a:gd name="T3" fmla="*/ 15 h 83"/>
                  <a:gd name="T4" fmla="*/ 10 w 135"/>
                  <a:gd name="T5" fmla="*/ 15 h 83"/>
                  <a:gd name="T6" fmla="*/ 8 w 135"/>
                  <a:gd name="T7" fmla="*/ 15 h 83"/>
                  <a:gd name="T8" fmla="*/ 4 w 135"/>
                  <a:gd name="T9" fmla="*/ 16 h 83"/>
                  <a:gd name="T10" fmla="*/ 2 w 135"/>
                  <a:gd name="T11" fmla="*/ 16 h 83"/>
                  <a:gd name="T12" fmla="*/ 0 w 135"/>
                  <a:gd name="T13" fmla="*/ 13 h 83"/>
                  <a:gd name="T14" fmla="*/ 1 w 135"/>
                  <a:gd name="T15" fmla="*/ 10 h 83"/>
                  <a:gd name="T16" fmla="*/ 0 w 135"/>
                  <a:gd name="T17" fmla="*/ 9 h 83"/>
                  <a:gd name="T18" fmla="*/ 4 w 135"/>
                  <a:gd name="T19" fmla="*/ 5 h 83"/>
                  <a:gd name="T20" fmla="*/ 7 w 135"/>
                  <a:gd name="T21" fmla="*/ 3 h 83"/>
                  <a:gd name="T22" fmla="*/ 8 w 135"/>
                  <a:gd name="T23" fmla="*/ 4 h 83"/>
                  <a:gd name="T24" fmla="*/ 10 w 135"/>
                  <a:gd name="T25" fmla="*/ 4 h 83"/>
                  <a:gd name="T26" fmla="*/ 12 w 135"/>
                  <a:gd name="T27" fmla="*/ 3 h 83"/>
                  <a:gd name="T28" fmla="*/ 13 w 135"/>
                  <a:gd name="T29" fmla="*/ 1 h 83"/>
                  <a:gd name="T30" fmla="*/ 16 w 135"/>
                  <a:gd name="T31" fmla="*/ 0 h 83"/>
                  <a:gd name="T32" fmla="*/ 19 w 135"/>
                  <a:gd name="T33" fmla="*/ 0 h 83"/>
                  <a:gd name="T34" fmla="*/ 22 w 135"/>
                  <a:gd name="T35" fmla="*/ 2 h 83"/>
                  <a:gd name="T36" fmla="*/ 25 w 135"/>
                  <a:gd name="T37" fmla="*/ 3 h 83"/>
                  <a:gd name="T38" fmla="*/ 26 w 135"/>
                  <a:gd name="T39" fmla="*/ 5 h 83"/>
                  <a:gd name="T40" fmla="*/ 27 w 135"/>
                  <a:gd name="T41" fmla="*/ 7 h 83"/>
                  <a:gd name="T42" fmla="*/ 27 w 135"/>
                  <a:gd name="T43" fmla="*/ 9 h 83"/>
                  <a:gd name="T44" fmla="*/ 27 w 135"/>
                  <a:gd name="T45" fmla="*/ 11 h 83"/>
                  <a:gd name="T46" fmla="*/ 25 w 135"/>
                  <a:gd name="T47" fmla="*/ 12 h 83"/>
                  <a:gd name="T48" fmla="*/ 24 w 135"/>
                  <a:gd name="T49" fmla="*/ 14 h 83"/>
                  <a:gd name="T50" fmla="*/ 21 w 135"/>
                  <a:gd name="T51" fmla="*/ 15 h 83"/>
                  <a:gd name="T52" fmla="*/ 18 w 135"/>
                  <a:gd name="T53" fmla="*/ 14 h 83"/>
                  <a:gd name="T54" fmla="*/ 16 w 135"/>
                  <a:gd name="T55" fmla="*/ 14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5" h="83">
                    <a:moveTo>
                      <a:pt x="78" y="73"/>
                    </a:moveTo>
                    <a:lnTo>
                      <a:pt x="65" y="77"/>
                    </a:lnTo>
                    <a:lnTo>
                      <a:pt x="51" y="79"/>
                    </a:lnTo>
                    <a:lnTo>
                      <a:pt x="38" y="77"/>
                    </a:lnTo>
                    <a:lnTo>
                      <a:pt x="21" y="81"/>
                    </a:lnTo>
                    <a:lnTo>
                      <a:pt x="11" y="83"/>
                    </a:lnTo>
                    <a:lnTo>
                      <a:pt x="0" y="66"/>
                    </a:lnTo>
                    <a:lnTo>
                      <a:pt x="7" y="53"/>
                    </a:lnTo>
                    <a:lnTo>
                      <a:pt x="2" y="49"/>
                    </a:lnTo>
                    <a:lnTo>
                      <a:pt x="19" y="24"/>
                    </a:lnTo>
                    <a:lnTo>
                      <a:pt x="34" y="18"/>
                    </a:lnTo>
                    <a:lnTo>
                      <a:pt x="40" y="22"/>
                    </a:lnTo>
                    <a:lnTo>
                      <a:pt x="51" y="20"/>
                    </a:lnTo>
                    <a:lnTo>
                      <a:pt x="59" y="18"/>
                    </a:lnTo>
                    <a:lnTo>
                      <a:pt x="63" y="6"/>
                    </a:lnTo>
                    <a:lnTo>
                      <a:pt x="79" y="0"/>
                    </a:lnTo>
                    <a:lnTo>
                      <a:pt x="95" y="0"/>
                    </a:lnTo>
                    <a:lnTo>
                      <a:pt x="111" y="12"/>
                    </a:lnTo>
                    <a:lnTo>
                      <a:pt x="124" y="18"/>
                    </a:lnTo>
                    <a:lnTo>
                      <a:pt x="129" y="28"/>
                    </a:lnTo>
                    <a:lnTo>
                      <a:pt x="135" y="37"/>
                    </a:lnTo>
                    <a:lnTo>
                      <a:pt x="134" y="47"/>
                    </a:lnTo>
                    <a:lnTo>
                      <a:pt x="134" y="58"/>
                    </a:lnTo>
                    <a:lnTo>
                      <a:pt x="126" y="64"/>
                    </a:lnTo>
                    <a:lnTo>
                      <a:pt x="118" y="73"/>
                    </a:lnTo>
                    <a:lnTo>
                      <a:pt x="105" y="77"/>
                    </a:lnTo>
                    <a:lnTo>
                      <a:pt x="92" y="75"/>
                    </a:lnTo>
                    <a:lnTo>
                      <a:pt x="78" y="73"/>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3" name="Freeform 412"/>
              <p:cNvSpPr>
                <a:spLocks/>
              </p:cNvSpPr>
              <p:nvPr/>
            </p:nvSpPr>
            <p:spPr bwMode="auto">
              <a:xfrm>
                <a:off x="2014" y="1923"/>
                <a:ext cx="26" cy="14"/>
              </a:xfrm>
              <a:custGeom>
                <a:avLst/>
                <a:gdLst>
                  <a:gd name="T0" fmla="*/ 15 w 132"/>
                  <a:gd name="T1" fmla="*/ 12 h 69"/>
                  <a:gd name="T2" fmla="*/ 13 w 132"/>
                  <a:gd name="T3" fmla="*/ 13 h 69"/>
                  <a:gd name="T4" fmla="*/ 10 w 132"/>
                  <a:gd name="T5" fmla="*/ 13 h 69"/>
                  <a:gd name="T6" fmla="*/ 7 w 132"/>
                  <a:gd name="T7" fmla="*/ 13 h 69"/>
                  <a:gd name="T8" fmla="*/ 4 w 132"/>
                  <a:gd name="T9" fmla="*/ 14 h 69"/>
                  <a:gd name="T10" fmla="*/ 2 w 132"/>
                  <a:gd name="T11" fmla="*/ 14 h 69"/>
                  <a:gd name="T12" fmla="*/ 0 w 132"/>
                  <a:gd name="T13" fmla="*/ 11 h 69"/>
                  <a:gd name="T14" fmla="*/ 1 w 132"/>
                  <a:gd name="T15" fmla="*/ 8 h 69"/>
                  <a:gd name="T16" fmla="*/ 0 w 132"/>
                  <a:gd name="T17" fmla="*/ 7 h 69"/>
                  <a:gd name="T18" fmla="*/ 4 w 132"/>
                  <a:gd name="T19" fmla="*/ 2 h 69"/>
                  <a:gd name="T20" fmla="*/ 6 w 132"/>
                  <a:gd name="T21" fmla="*/ 1 h 69"/>
                  <a:gd name="T22" fmla="*/ 8 w 132"/>
                  <a:gd name="T23" fmla="*/ 2 h 69"/>
                  <a:gd name="T24" fmla="*/ 10 w 132"/>
                  <a:gd name="T25" fmla="*/ 1 h 69"/>
                  <a:gd name="T26" fmla="*/ 11 w 132"/>
                  <a:gd name="T27" fmla="*/ 1 h 69"/>
                  <a:gd name="T28" fmla="*/ 13 w 132"/>
                  <a:gd name="T29" fmla="*/ 0 h 69"/>
                  <a:gd name="T30" fmla="*/ 15 w 132"/>
                  <a:gd name="T31" fmla="*/ 0 h 69"/>
                  <a:gd name="T32" fmla="*/ 18 w 132"/>
                  <a:gd name="T33" fmla="*/ 0 h 69"/>
                  <a:gd name="T34" fmla="*/ 21 w 132"/>
                  <a:gd name="T35" fmla="*/ 1 h 69"/>
                  <a:gd name="T36" fmla="*/ 22 w 132"/>
                  <a:gd name="T37" fmla="*/ 2 h 69"/>
                  <a:gd name="T38" fmla="*/ 23 w 132"/>
                  <a:gd name="T39" fmla="*/ 4 h 69"/>
                  <a:gd name="T40" fmla="*/ 25 w 132"/>
                  <a:gd name="T41" fmla="*/ 5 h 69"/>
                  <a:gd name="T42" fmla="*/ 26 w 132"/>
                  <a:gd name="T43" fmla="*/ 7 h 69"/>
                  <a:gd name="T44" fmla="*/ 26 w 132"/>
                  <a:gd name="T45" fmla="*/ 9 h 69"/>
                  <a:gd name="T46" fmla="*/ 24 w 132"/>
                  <a:gd name="T47" fmla="*/ 10 h 69"/>
                  <a:gd name="T48" fmla="*/ 23 w 132"/>
                  <a:gd name="T49" fmla="*/ 12 h 69"/>
                  <a:gd name="T50" fmla="*/ 20 w 132"/>
                  <a:gd name="T51" fmla="*/ 13 h 69"/>
                  <a:gd name="T52" fmla="*/ 18 w 132"/>
                  <a:gd name="T53" fmla="*/ 13 h 69"/>
                  <a:gd name="T54" fmla="*/ 15 w 132"/>
                  <a:gd name="T55" fmla="*/ 12 h 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2" h="69">
                    <a:moveTo>
                      <a:pt x="76" y="60"/>
                    </a:moveTo>
                    <a:lnTo>
                      <a:pt x="64" y="63"/>
                    </a:lnTo>
                    <a:lnTo>
                      <a:pt x="49" y="65"/>
                    </a:lnTo>
                    <a:lnTo>
                      <a:pt x="36" y="63"/>
                    </a:lnTo>
                    <a:lnTo>
                      <a:pt x="20" y="67"/>
                    </a:lnTo>
                    <a:lnTo>
                      <a:pt x="9" y="69"/>
                    </a:lnTo>
                    <a:lnTo>
                      <a:pt x="0" y="53"/>
                    </a:lnTo>
                    <a:lnTo>
                      <a:pt x="5" y="39"/>
                    </a:lnTo>
                    <a:lnTo>
                      <a:pt x="1" y="36"/>
                    </a:lnTo>
                    <a:lnTo>
                      <a:pt x="18" y="10"/>
                    </a:lnTo>
                    <a:lnTo>
                      <a:pt x="32" y="5"/>
                    </a:lnTo>
                    <a:lnTo>
                      <a:pt x="39" y="8"/>
                    </a:lnTo>
                    <a:lnTo>
                      <a:pt x="49" y="7"/>
                    </a:lnTo>
                    <a:lnTo>
                      <a:pt x="57" y="5"/>
                    </a:lnTo>
                    <a:lnTo>
                      <a:pt x="66" y="0"/>
                    </a:lnTo>
                    <a:lnTo>
                      <a:pt x="74" y="1"/>
                    </a:lnTo>
                    <a:lnTo>
                      <a:pt x="91" y="0"/>
                    </a:lnTo>
                    <a:lnTo>
                      <a:pt x="105" y="7"/>
                    </a:lnTo>
                    <a:lnTo>
                      <a:pt x="114" y="10"/>
                    </a:lnTo>
                    <a:lnTo>
                      <a:pt x="119" y="18"/>
                    </a:lnTo>
                    <a:lnTo>
                      <a:pt x="126" y="26"/>
                    </a:lnTo>
                    <a:lnTo>
                      <a:pt x="132" y="34"/>
                    </a:lnTo>
                    <a:lnTo>
                      <a:pt x="132" y="45"/>
                    </a:lnTo>
                    <a:lnTo>
                      <a:pt x="124" y="51"/>
                    </a:lnTo>
                    <a:lnTo>
                      <a:pt x="115" y="60"/>
                    </a:lnTo>
                    <a:lnTo>
                      <a:pt x="103" y="63"/>
                    </a:lnTo>
                    <a:lnTo>
                      <a:pt x="91" y="62"/>
                    </a:lnTo>
                    <a:lnTo>
                      <a:pt x="76" y="60"/>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4" name="Freeform 413"/>
              <p:cNvSpPr>
                <a:spLocks/>
              </p:cNvSpPr>
              <p:nvPr/>
            </p:nvSpPr>
            <p:spPr bwMode="auto">
              <a:xfrm>
                <a:off x="2034" y="1923"/>
                <a:ext cx="29" cy="15"/>
              </a:xfrm>
              <a:custGeom>
                <a:avLst/>
                <a:gdLst>
                  <a:gd name="T0" fmla="*/ 17 w 144"/>
                  <a:gd name="T1" fmla="*/ 13 h 75"/>
                  <a:gd name="T2" fmla="*/ 14 w 144"/>
                  <a:gd name="T3" fmla="*/ 14 h 75"/>
                  <a:gd name="T4" fmla="*/ 11 w 144"/>
                  <a:gd name="T5" fmla="*/ 14 h 75"/>
                  <a:gd name="T6" fmla="*/ 8 w 144"/>
                  <a:gd name="T7" fmla="*/ 14 h 75"/>
                  <a:gd name="T8" fmla="*/ 4 w 144"/>
                  <a:gd name="T9" fmla="*/ 15 h 75"/>
                  <a:gd name="T10" fmla="*/ 2 w 144"/>
                  <a:gd name="T11" fmla="*/ 15 h 75"/>
                  <a:gd name="T12" fmla="*/ 0 w 144"/>
                  <a:gd name="T13" fmla="*/ 11 h 75"/>
                  <a:gd name="T14" fmla="*/ 1 w 144"/>
                  <a:gd name="T15" fmla="*/ 9 h 75"/>
                  <a:gd name="T16" fmla="*/ 0 w 144"/>
                  <a:gd name="T17" fmla="*/ 8 h 75"/>
                  <a:gd name="T18" fmla="*/ 4 w 144"/>
                  <a:gd name="T19" fmla="*/ 2 h 75"/>
                  <a:gd name="T20" fmla="*/ 7 w 144"/>
                  <a:gd name="T21" fmla="*/ 1 h 75"/>
                  <a:gd name="T22" fmla="*/ 8 w 144"/>
                  <a:gd name="T23" fmla="*/ 2 h 75"/>
                  <a:gd name="T24" fmla="*/ 11 w 144"/>
                  <a:gd name="T25" fmla="*/ 2 h 75"/>
                  <a:gd name="T26" fmla="*/ 13 w 144"/>
                  <a:gd name="T27" fmla="*/ 1 h 75"/>
                  <a:gd name="T28" fmla="*/ 15 w 144"/>
                  <a:gd name="T29" fmla="*/ 0 h 75"/>
                  <a:gd name="T30" fmla="*/ 16 w 144"/>
                  <a:gd name="T31" fmla="*/ 0 h 75"/>
                  <a:gd name="T32" fmla="*/ 20 w 144"/>
                  <a:gd name="T33" fmla="*/ 0 h 75"/>
                  <a:gd name="T34" fmla="*/ 23 w 144"/>
                  <a:gd name="T35" fmla="*/ 2 h 75"/>
                  <a:gd name="T36" fmla="*/ 25 w 144"/>
                  <a:gd name="T37" fmla="*/ 2 h 75"/>
                  <a:gd name="T38" fmla="*/ 26 w 144"/>
                  <a:gd name="T39" fmla="*/ 4 h 75"/>
                  <a:gd name="T40" fmla="*/ 28 w 144"/>
                  <a:gd name="T41" fmla="*/ 6 h 75"/>
                  <a:gd name="T42" fmla="*/ 29 w 144"/>
                  <a:gd name="T43" fmla="*/ 7 h 75"/>
                  <a:gd name="T44" fmla="*/ 29 w 144"/>
                  <a:gd name="T45" fmla="*/ 10 h 75"/>
                  <a:gd name="T46" fmla="*/ 27 w 144"/>
                  <a:gd name="T47" fmla="*/ 11 h 75"/>
                  <a:gd name="T48" fmla="*/ 25 w 144"/>
                  <a:gd name="T49" fmla="*/ 13 h 75"/>
                  <a:gd name="T50" fmla="*/ 23 w 144"/>
                  <a:gd name="T51" fmla="*/ 14 h 75"/>
                  <a:gd name="T52" fmla="*/ 20 w 144"/>
                  <a:gd name="T53" fmla="*/ 13 h 75"/>
                  <a:gd name="T54" fmla="*/ 17 w 144"/>
                  <a:gd name="T55" fmla="*/ 13 h 7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4" h="75">
                    <a:moveTo>
                      <a:pt x="83" y="65"/>
                    </a:moveTo>
                    <a:lnTo>
                      <a:pt x="69" y="69"/>
                    </a:lnTo>
                    <a:lnTo>
                      <a:pt x="54" y="71"/>
                    </a:lnTo>
                    <a:lnTo>
                      <a:pt x="40" y="69"/>
                    </a:lnTo>
                    <a:lnTo>
                      <a:pt x="22" y="73"/>
                    </a:lnTo>
                    <a:lnTo>
                      <a:pt x="11" y="75"/>
                    </a:lnTo>
                    <a:lnTo>
                      <a:pt x="0" y="57"/>
                    </a:lnTo>
                    <a:lnTo>
                      <a:pt x="7" y="43"/>
                    </a:lnTo>
                    <a:lnTo>
                      <a:pt x="2" y="39"/>
                    </a:lnTo>
                    <a:lnTo>
                      <a:pt x="20" y="12"/>
                    </a:lnTo>
                    <a:lnTo>
                      <a:pt x="36" y="6"/>
                    </a:lnTo>
                    <a:lnTo>
                      <a:pt x="42" y="10"/>
                    </a:lnTo>
                    <a:lnTo>
                      <a:pt x="54" y="8"/>
                    </a:lnTo>
                    <a:lnTo>
                      <a:pt x="63" y="6"/>
                    </a:lnTo>
                    <a:lnTo>
                      <a:pt x="72" y="0"/>
                    </a:lnTo>
                    <a:lnTo>
                      <a:pt x="81" y="2"/>
                    </a:lnTo>
                    <a:lnTo>
                      <a:pt x="99" y="0"/>
                    </a:lnTo>
                    <a:lnTo>
                      <a:pt x="114" y="8"/>
                    </a:lnTo>
                    <a:lnTo>
                      <a:pt x="124" y="12"/>
                    </a:lnTo>
                    <a:lnTo>
                      <a:pt x="130" y="20"/>
                    </a:lnTo>
                    <a:lnTo>
                      <a:pt x="137" y="29"/>
                    </a:lnTo>
                    <a:lnTo>
                      <a:pt x="144" y="37"/>
                    </a:lnTo>
                    <a:lnTo>
                      <a:pt x="144" y="49"/>
                    </a:lnTo>
                    <a:lnTo>
                      <a:pt x="134" y="55"/>
                    </a:lnTo>
                    <a:lnTo>
                      <a:pt x="126" y="65"/>
                    </a:lnTo>
                    <a:lnTo>
                      <a:pt x="112" y="69"/>
                    </a:lnTo>
                    <a:lnTo>
                      <a:pt x="99" y="67"/>
                    </a:lnTo>
                    <a:lnTo>
                      <a:pt x="83" y="65"/>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75" name="Freeform 414"/>
              <p:cNvSpPr>
                <a:spLocks/>
              </p:cNvSpPr>
              <p:nvPr/>
            </p:nvSpPr>
            <p:spPr bwMode="auto">
              <a:xfrm>
                <a:off x="1848" y="1947"/>
                <a:ext cx="126" cy="20"/>
              </a:xfrm>
              <a:custGeom>
                <a:avLst/>
                <a:gdLst>
                  <a:gd name="T0" fmla="*/ 19 w 631"/>
                  <a:gd name="T1" fmla="*/ 20 h 101"/>
                  <a:gd name="T2" fmla="*/ 126 w 631"/>
                  <a:gd name="T3" fmla="*/ 7 h 101"/>
                  <a:gd name="T4" fmla="*/ 107 w 631"/>
                  <a:gd name="T5" fmla="*/ 4 h 101"/>
                  <a:gd name="T6" fmla="*/ 47 w 631"/>
                  <a:gd name="T7" fmla="*/ 11 h 101"/>
                  <a:gd name="T8" fmla="*/ 46 w 631"/>
                  <a:gd name="T9" fmla="*/ 7 h 101"/>
                  <a:gd name="T10" fmla="*/ 42 w 631"/>
                  <a:gd name="T11" fmla="*/ 3 h 101"/>
                  <a:gd name="T12" fmla="*/ 40 w 631"/>
                  <a:gd name="T13" fmla="*/ 1 h 101"/>
                  <a:gd name="T14" fmla="*/ 35 w 631"/>
                  <a:gd name="T15" fmla="*/ 0 h 101"/>
                  <a:gd name="T16" fmla="*/ 29 w 631"/>
                  <a:gd name="T17" fmla="*/ 1 h 101"/>
                  <a:gd name="T18" fmla="*/ 27 w 631"/>
                  <a:gd name="T19" fmla="*/ 2 h 101"/>
                  <a:gd name="T20" fmla="*/ 25 w 631"/>
                  <a:gd name="T21" fmla="*/ 3 h 101"/>
                  <a:gd name="T22" fmla="*/ 24 w 631"/>
                  <a:gd name="T23" fmla="*/ 2 h 101"/>
                  <a:gd name="T24" fmla="*/ 23 w 631"/>
                  <a:gd name="T25" fmla="*/ 2 h 101"/>
                  <a:gd name="T26" fmla="*/ 23 w 631"/>
                  <a:gd name="T27" fmla="*/ 2 h 101"/>
                  <a:gd name="T28" fmla="*/ 21 w 631"/>
                  <a:gd name="T29" fmla="*/ 2 h 101"/>
                  <a:gd name="T30" fmla="*/ 19 w 631"/>
                  <a:gd name="T31" fmla="*/ 2 h 101"/>
                  <a:gd name="T32" fmla="*/ 18 w 631"/>
                  <a:gd name="T33" fmla="*/ 3 h 101"/>
                  <a:gd name="T34" fmla="*/ 17 w 631"/>
                  <a:gd name="T35" fmla="*/ 4 h 101"/>
                  <a:gd name="T36" fmla="*/ 17 w 631"/>
                  <a:gd name="T37" fmla="*/ 5 h 101"/>
                  <a:gd name="T38" fmla="*/ 16 w 631"/>
                  <a:gd name="T39" fmla="*/ 6 h 101"/>
                  <a:gd name="T40" fmla="*/ 16 w 631"/>
                  <a:gd name="T41" fmla="*/ 6 h 101"/>
                  <a:gd name="T42" fmla="*/ 15 w 631"/>
                  <a:gd name="T43" fmla="*/ 6 h 101"/>
                  <a:gd name="T44" fmla="*/ 13 w 631"/>
                  <a:gd name="T45" fmla="*/ 8 h 101"/>
                  <a:gd name="T46" fmla="*/ 13 w 631"/>
                  <a:gd name="T47" fmla="*/ 9 h 101"/>
                  <a:gd name="T48" fmla="*/ 14 w 631"/>
                  <a:gd name="T49" fmla="*/ 11 h 101"/>
                  <a:gd name="T50" fmla="*/ 13 w 631"/>
                  <a:gd name="T51" fmla="*/ 13 h 101"/>
                  <a:gd name="T52" fmla="*/ 13 w 631"/>
                  <a:gd name="T53" fmla="*/ 14 h 101"/>
                  <a:gd name="T54" fmla="*/ 14 w 631"/>
                  <a:gd name="T55" fmla="*/ 16 h 101"/>
                  <a:gd name="T56" fmla="*/ 0 w 631"/>
                  <a:gd name="T57" fmla="*/ 17 h 101"/>
                  <a:gd name="T58" fmla="*/ 19 w 631"/>
                  <a:gd name="T59" fmla="*/ 20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31" h="101">
                    <a:moveTo>
                      <a:pt x="95" y="101"/>
                    </a:moveTo>
                    <a:lnTo>
                      <a:pt x="631" y="37"/>
                    </a:lnTo>
                    <a:lnTo>
                      <a:pt x="534" y="21"/>
                    </a:lnTo>
                    <a:lnTo>
                      <a:pt x="236" y="54"/>
                    </a:lnTo>
                    <a:lnTo>
                      <a:pt x="232" y="37"/>
                    </a:lnTo>
                    <a:lnTo>
                      <a:pt x="210" y="15"/>
                    </a:lnTo>
                    <a:lnTo>
                      <a:pt x="198" y="7"/>
                    </a:lnTo>
                    <a:lnTo>
                      <a:pt x="175" y="0"/>
                    </a:lnTo>
                    <a:lnTo>
                      <a:pt x="147" y="3"/>
                    </a:lnTo>
                    <a:lnTo>
                      <a:pt x="134" y="9"/>
                    </a:lnTo>
                    <a:lnTo>
                      <a:pt x="123" y="13"/>
                    </a:lnTo>
                    <a:lnTo>
                      <a:pt x="118" y="12"/>
                    </a:lnTo>
                    <a:lnTo>
                      <a:pt x="115" y="12"/>
                    </a:lnTo>
                    <a:lnTo>
                      <a:pt x="113" y="9"/>
                    </a:lnTo>
                    <a:lnTo>
                      <a:pt x="106" y="10"/>
                    </a:lnTo>
                    <a:lnTo>
                      <a:pt x="97" y="9"/>
                    </a:lnTo>
                    <a:lnTo>
                      <a:pt x="91" y="15"/>
                    </a:lnTo>
                    <a:lnTo>
                      <a:pt x="87" y="19"/>
                    </a:lnTo>
                    <a:lnTo>
                      <a:pt x="84" y="24"/>
                    </a:lnTo>
                    <a:lnTo>
                      <a:pt x="81" y="28"/>
                    </a:lnTo>
                    <a:lnTo>
                      <a:pt x="78" y="31"/>
                    </a:lnTo>
                    <a:lnTo>
                      <a:pt x="74" y="32"/>
                    </a:lnTo>
                    <a:lnTo>
                      <a:pt x="66" y="41"/>
                    </a:lnTo>
                    <a:lnTo>
                      <a:pt x="63" y="47"/>
                    </a:lnTo>
                    <a:lnTo>
                      <a:pt x="69" y="56"/>
                    </a:lnTo>
                    <a:lnTo>
                      <a:pt x="65" y="64"/>
                    </a:lnTo>
                    <a:lnTo>
                      <a:pt x="63" y="70"/>
                    </a:lnTo>
                    <a:lnTo>
                      <a:pt x="69" y="82"/>
                    </a:lnTo>
                    <a:lnTo>
                      <a:pt x="0" y="85"/>
                    </a:lnTo>
                    <a:lnTo>
                      <a:pt x="95" y="101"/>
                    </a:lnTo>
                    <a:close/>
                  </a:path>
                </a:pathLst>
              </a:custGeom>
              <a:solidFill>
                <a:srgbClr val="006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415" name="Group 415"/>
            <p:cNvGrpSpPr>
              <a:grpSpLocks/>
            </p:cNvGrpSpPr>
            <p:nvPr/>
          </p:nvGrpSpPr>
          <p:grpSpPr bwMode="auto">
            <a:xfrm>
              <a:off x="1576" y="1766"/>
              <a:ext cx="681" cy="180"/>
              <a:chOff x="1576" y="1766"/>
              <a:chExt cx="681" cy="180"/>
            </a:xfrm>
          </p:grpSpPr>
          <p:grpSp>
            <p:nvGrpSpPr>
              <p:cNvPr id="12416" name="Group 416"/>
              <p:cNvGrpSpPr>
                <a:grpSpLocks/>
              </p:cNvGrpSpPr>
              <p:nvPr/>
            </p:nvGrpSpPr>
            <p:grpSpPr bwMode="auto">
              <a:xfrm>
                <a:off x="1576" y="1766"/>
                <a:ext cx="681" cy="175"/>
                <a:chOff x="1576" y="1766"/>
                <a:chExt cx="681" cy="175"/>
              </a:xfrm>
            </p:grpSpPr>
            <p:sp>
              <p:nvSpPr>
                <p:cNvPr id="12468" name="Freeform 417"/>
                <p:cNvSpPr>
                  <a:spLocks/>
                </p:cNvSpPr>
                <p:nvPr/>
              </p:nvSpPr>
              <p:spPr bwMode="auto">
                <a:xfrm>
                  <a:off x="1576" y="1815"/>
                  <a:ext cx="681" cy="126"/>
                </a:xfrm>
                <a:custGeom>
                  <a:avLst/>
                  <a:gdLst>
                    <a:gd name="T0" fmla="*/ 0 w 3407"/>
                    <a:gd name="T1" fmla="*/ 49 h 631"/>
                    <a:gd name="T2" fmla="*/ 2 w 3407"/>
                    <a:gd name="T3" fmla="*/ 42 h 631"/>
                    <a:gd name="T4" fmla="*/ 5 w 3407"/>
                    <a:gd name="T5" fmla="*/ 37 h 631"/>
                    <a:gd name="T6" fmla="*/ 161 w 3407"/>
                    <a:gd name="T7" fmla="*/ 0 h 631"/>
                    <a:gd name="T8" fmla="*/ 673 w 3407"/>
                    <a:gd name="T9" fmla="*/ 33 h 631"/>
                    <a:gd name="T10" fmla="*/ 681 w 3407"/>
                    <a:gd name="T11" fmla="*/ 47 h 631"/>
                    <a:gd name="T12" fmla="*/ 679 w 3407"/>
                    <a:gd name="T13" fmla="*/ 50 h 631"/>
                    <a:gd name="T14" fmla="*/ 676 w 3407"/>
                    <a:gd name="T15" fmla="*/ 55 h 631"/>
                    <a:gd name="T16" fmla="*/ 676 w 3407"/>
                    <a:gd name="T17" fmla="*/ 101 h 631"/>
                    <a:gd name="T18" fmla="*/ 166 w 3407"/>
                    <a:gd name="T19" fmla="*/ 126 h 631"/>
                    <a:gd name="T20" fmla="*/ 3 w 3407"/>
                    <a:gd name="T21" fmla="*/ 102 h 631"/>
                    <a:gd name="T22" fmla="*/ 0 w 3407"/>
                    <a:gd name="T23" fmla="*/ 49 h 6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07" h="631">
                      <a:moveTo>
                        <a:pt x="0" y="244"/>
                      </a:moveTo>
                      <a:lnTo>
                        <a:pt x="9" y="212"/>
                      </a:lnTo>
                      <a:lnTo>
                        <a:pt x="25" y="187"/>
                      </a:lnTo>
                      <a:lnTo>
                        <a:pt x="804" y="0"/>
                      </a:lnTo>
                      <a:lnTo>
                        <a:pt x="3365" y="163"/>
                      </a:lnTo>
                      <a:lnTo>
                        <a:pt x="3407" y="236"/>
                      </a:lnTo>
                      <a:lnTo>
                        <a:pt x="3398" y="252"/>
                      </a:lnTo>
                      <a:lnTo>
                        <a:pt x="3381" y="277"/>
                      </a:lnTo>
                      <a:lnTo>
                        <a:pt x="3381" y="504"/>
                      </a:lnTo>
                      <a:lnTo>
                        <a:pt x="832" y="631"/>
                      </a:lnTo>
                      <a:lnTo>
                        <a:pt x="17" y="513"/>
                      </a:lnTo>
                      <a:lnTo>
                        <a:pt x="0" y="24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9" name="Freeform 418"/>
                <p:cNvSpPr>
                  <a:spLocks/>
                </p:cNvSpPr>
                <p:nvPr/>
              </p:nvSpPr>
              <p:spPr bwMode="auto">
                <a:xfrm>
                  <a:off x="2104" y="1766"/>
                  <a:ext cx="1" cy="106"/>
                </a:xfrm>
                <a:custGeom>
                  <a:avLst/>
                  <a:gdLst>
                    <a:gd name="T0" fmla="*/ 0 w 8"/>
                    <a:gd name="T1" fmla="*/ 1 h 530"/>
                    <a:gd name="T2" fmla="*/ 0 w 8"/>
                    <a:gd name="T3" fmla="*/ 105 h 530"/>
                    <a:gd name="T4" fmla="*/ 1 w 8"/>
                    <a:gd name="T5" fmla="*/ 106 h 530"/>
                    <a:gd name="T6" fmla="*/ 1 w 8"/>
                    <a:gd name="T7" fmla="*/ 0 h 530"/>
                    <a:gd name="T8" fmla="*/ 0 w 8"/>
                    <a:gd name="T9" fmla="*/ 1 h 5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530">
                      <a:moveTo>
                        <a:pt x="0" y="6"/>
                      </a:moveTo>
                      <a:lnTo>
                        <a:pt x="0" y="527"/>
                      </a:lnTo>
                      <a:lnTo>
                        <a:pt x="8" y="530"/>
                      </a:lnTo>
                      <a:lnTo>
                        <a:pt x="8" y="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417" name="Freeform 419"/>
              <p:cNvSpPr>
                <a:spLocks/>
              </p:cNvSpPr>
              <p:nvPr/>
            </p:nvSpPr>
            <p:spPr bwMode="auto">
              <a:xfrm>
                <a:off x="1742" y="1843"/>
                <a:ext cx="511" cy="98"/>
              </a:xfrm>
              <a:custGeom>
                <a:avLst/>
                <a:gdLst>
                  <a:gd name="T0" fmla="*/ 0 w 2554"/>
                  <a:gd name="T1" fmla="*/ 98 h 490"/>
                  <a:gd name="T2" fmla="*/ 511 w 2554"/>
                  <a:gd name="T3" fmla="*/ 73 h 490"/>
                  <a:gd name="T4" fmla="*/ 511 w 2554"/>
                  <a:gd name="T5" fmla="*/ 24 h 490"/>
                  <a:gd name="T6" fmla="*/ 0 w 2554"/>
                  <a:gd name="T7" fmla="*/ 0 h 490"/>
                  <a:gd name="T8" fmla="*/ 0 w 2554"/>
                  <a:gd name="T9" fmla="*/ 98 h 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4" h="490">
                    <a:moveTo>
                      <a:pt x="0" y="490"/>
                    </a:moveTo>
                    <a:lnTo>
                      <a:pt x="2554" y="364"/>
                    </a:lnTo>
                    <a:lnTo>
                      <a:pt x="2554" y="120"/>
                    </a:lnTo>
                    <a:lnTo>
                      <a:pt x="0" y="0"/>
                    </a:lnTo>
                    <a:lnTo>
                      <a:pt x="0" y="4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18" name="Freeform 420"/>
              <p:cNvSpPr>
                <a:spLocks/>
              </p:cNvSpPr>
              <p:nvPr/>
            </p:nvSpPr>
            <p:spPr bwMode="auto">
              <a:xfrm>
                <a:off x="1744" y="1893"/>
                <a:ext cx="485" cy="21"/>
              </a:xfrm>
              <a:custGeom>
                <a:avLst/>
                <a:gdLst>
                  <a:gd name="T0" fmla="*/ 485 w 2427"/>
                  <a:gd name="T1" fmla="*/ 12 h 102"/>
                  <a:gd name="T2" fmla="*/ 485 w 2427"/>
                  <a:gd name="T3" fmla="*/ 2 h 102"/>
                  <a:gd name="T4" fmla="*/ 0 w 2427"/>
                  <a:gd name="T5" fmla="*/ 0 h 102"/>
                  <a:gd name="T6" fmla="*/ 0 w 2427"/>
                  <a:gd name="T7" fmla="*/ 21 h 102"/>
                  <a:gd name="T8" fmla="*/ 485 w 2427"/>
                  <a:gd name="T9" fmla="*/ 12 h 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27" h="102">
                    <a:moveTo>
                      <a:pt x="2427" y="58"/>
                    </a:moveTo>
                    <a:lnTo>
                      <a:pt x="2427" y="9"/>
                    </a:lnTo>
                    <a:lnTo>
                      <a:pt x="0" y="0"/>
                    </a:lnTo>
                    <a:lnTo>
                      <a:pt x="0" y="102"/>
                    </a:lnTo>
                    <a:lnTo>
                      <a:pt x="2427" y="5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419" name="Group 421"/>
              <p:cNvGrpSpPr>
                <a:grpSpLocks/>
              </p:cNvGrpSpPr>
              <p:nvPr/>
            </p:nvGrpSpPr>
            <p:grpSpPr bwMode="auto">
              <a:xfrm>
                <a:off x="1578" y="1846"/>
                <a:ext cx="133" cy="93"/>
                <a:chOff x="1578" y="1846"/>
                <a:chExt cx="133" cy="93"/>
              </a:xfrm>
            </p:grpSpPr>
            <p:sp>
              <p:nvSpPr>
                <p:cNvPr id="12451" name="Freeform 422"/>
                <p:cNvSpPr>
                  <a:spLocks/>
                </p:cNvSpPr>
                <p:nvPr/>
              </p:nvSpPr>
              <p:spPr bwMode="auto">
                <a:xfrm>
                  <a:off x="1580" y="1846"/>
                  <a:ext cx="131" cy="93"/>
                </a:xfrm>
                <a:custGeom>
                  <a:avLst/>
                  <a:gdLst>
                    <a:gd name="T0" fmla="*/ 131 w 659"/>
                    <a:gd name="T1" fmla="*/ 93 h 463"/>
                    <a:gd name="T2" fmla="*/ 128 w 659"/>
                    <a:gd name="T3" fmla="*/ 0 h 463"/>
                    <a:gd name="T4" fmla="*/ 0 w 659"/>
                    <a:gd name="T5" fmla="*/ 26 h 463"/>
                    <a:gd name="T6" fmla="*/ 0 w 659"/>
                    <a:gd name="T7" fmla="*/ 69 h 463"/>
                    <a:gd name="T8" fmla="*/ 131 w 659"/>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9" h="463">
                      <a:moveTo>
                        <a:pt x="659" y="463"/>
                      </a:moveTo>
                      <a:lnTo>
                        <a:pt x="644" y="0"/>
                      </a:lnTo>
                      <a:lnTo>
                        <a:pt x="0" y="129"/>
                      </a:lnTo>
                      <a:lnTo>
                        <a:pt x="0" y="346"/>
                      </a:lnTo>
                      <a:lnTo>
                        <a:pt x="659" y="46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2" name="Freeform 423"/>
                <p:cNvSpPr>
                  <a:spLocks/>
                </p:cNvSpPr>
                <p:nvPr/>
              </p:nvSpPr>
              <p:spPr bwMode="auto">
                <a:xfrm>
                  <a:off x="1587" y="1896"/>
                  <a:ext cx="123" cy="20"/>
                </a:xfrm>
                <a:custGeom>
                  <a:avLst/>
                  <a:gdLst>
                    <a:gd name="T0" fmla="*/ 121 w 615"/>
                    <a:gd name="T1" fmla="*/ 1 h 101"/>
                    <a:gd name="T2" fmla="*/ 0 w 615"/>
                    <a:gd name="T3" fmla="*/ 0 h 101"/>
                    <a:gd name="T4" fmla="*/ 0 w 615"/>
                    <a:gd name="T5" fmla="*/ 10 h 101"/>
                    <a:gd name="T6" fmla="*/ 123 w 615"/>
                    <a:gd name="T7" fmla="*/ 20 h 101"/>
                    <a:gd name="T8" fmla="*/ 121 w 615"/>
                    <a:gd name="T9" fmla="*/ 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5" h="101">
                      <a:moveTo>
                        <a:pt x="606" y="4"/>
                      </a:moveTo>
                      <a:lnTo>
                        <a:pt x="0" y="0"/>
                      </a:lnTo>
                      <a:lnTo>
                        <a:pt x="0" y="49"/>
                      </a:lnTo>
                      <a:lnTo>
                        <a:pt x="615" y="101"/>
                      </a:lnTo>
                      <a:lnTo>
                        <a:pt x="606"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3" name="Freeform 424"/>
                <p:cNvSpPr>
                  <a:spLocks/>
                </p:cNvSpPr>
                <p:nvPr/>
              </p:nvSpPr>
              <p:spPr bwMode="auto">
                <a:xfrm>
                  <a:off x="1592" y="1869"/>
                  <a:ext cx="3" cy="49"/>
                </a:xfrm>
                <a:custGeom>
                  <a:avLst/>
                  <a:gdLst>
                    <a:gd name="T0" fmla="*/ 3 w 14"/>
                    <a:gd name="T1" fmla="*/ 49 h 249"/>
                    <a:gd name="T2" fmla="*/ 3 w 14"/>
                    <a:gd name="T3" fmla="*/ 26 h 249"/>
                    <a:gd name="T4" fmla="*/ 1 w 14"/>
                    <a:gd name="T5" fmla="*/ 26 h 249"/>
                    <a:gd name="T6" fmla="*/ 1 w 14"/>
                    <a:gd name="T7" fmla="*/ 0 h 249"/>
                    <a:gd name="T8" fmla="*/ 0 w 14"/>
                    <a:gd name="T9" fmla="*/ 1 h 249"/>
                    <a:gd name="T10" fmla="*/ 0 w 14"/>
                    <a:gd name="T11" fmla="*/ 26 h 249"/>
                    <a:gd name="T12" fmla="*/ 2 w 14"/>
                    <a:gd name="T13" fmla="*/ 26 h 249"/>
                    <a:gd name="T14" fmla="*/ 2 w 14"/>
                    <a:gd name="T15" fmla="*/ 49 h 249"/>
                    <a:gd name="T16" fmla="*/ 3 w 14"/>
                    <a:gd name="T17" fmla="*/ 49 h 2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 h="249">
                      <a:moveTo>
                        <a:pt x="14" y="249"/>
                      </a:moveTo>
                      <a:lnTo>
                        <a:pt x="14" y="130"/>
                      </a:lnTo>
                      <a:lnTo>
                        <a:pt x="5" y="131"/>
                      </a:lnTo>
                      <a:lnTo>
                        <a:pt x="5" y="0"/>
                      </a:lnTo>
                      <a:lnTo>
                        <a:pt x="0" y="3"/>
                      </a:lnTo>
                      <a:lnTo>
                        <a:pt x="0" y="133"/>
                      </a:lnTo>
                      <a:lnTo>
                        <a:pt x="9" y="133"/>
                      </a:lnTo>
                      <a:lnTo>
                        <a:pt x="9" y="248"/>
                      </a:lnTo>
                      <a:lnTo>
                        <a:pt x="14" y="249"/>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4" name="Freeform 425"/>
                <p:cNvSpPr>
                  <a:spLocks/>
                </p:cNvSpPr>
                <p:nvPr/>
              </p:nvSpPr>
              <p:spPr bwMode="auto">
                <a:xfrm>
                  <a:off x="1602" y="1867"/>
                  <a:ext cx="1" cy="52"/>
                </a:xfrm>
                <a:custGeom>
                  <a:avLst/>
                  <a:gdLst>
                    <a:gd name="T0" fmla="*/ 1 w 6"/>
                    <a:gd name="T1" fmla="*/ 52 h 263"/>
                    <a:gd name="T2" fmla="*/ 1 w 6"/>
                    <a:gd name="T3" fmla="*/ 0 h 263"/>
                    <a:gd name="T4" fmla="*/ 0 w 6"/>
                    <a:gd name="T5" fmla="*/ 2 h 263"/>
                    <a:gd name="T6" fmla="*/ 0 w 6"/>
                    <a:gd name="T7" fmla="*/ 52 h 263"/>
                    <a:gd name="T8" fmla="*/ 1 w 6"/>
                    <a:gd name="T9" fmla="*/ 52 h 2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263">
                      <a:moveTo>
                        <a:pt x="6" y="263"/>
                      </a:moveTo>
                      <a:lnTo>
                        <a:pt x="6" y="0"/>
                      </a:lnTo>
                      <a:lnTo>
                        <a:pt x="0" y="8"/>
                      </a:lnTo>
                      <a:lnTo>
                        <a:pt x="0" y="262"/>
                      </a:lnTo>
                      <a:lnTo>
                        <a:pt x="6" y="26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5" name="Freeform 426"/>
                <p:cNvSpPr>
                  <a:spLocks/>
                </p:cNvSpPr>
                <p:nvPr/>
              </p:nvSpPr>
              <p:spPr bwMode="auto">
                <a:xfrm>
                  <a:off x="1612" y="1865"/>
                  <a:ext cx="1" cy="56"/>
                </a:xfrm>
                <a:custGeom>
                  <a:avLst/>
                  <a:gdLst>
                    <a:gd name="T0" fmla="*/ 1 w 5"/>
                    <a:gd name="T1" fmla="*/ 56 h 279"/>
                    <a:gd name="T2" fmla="*/ 1 w 5"/>
                    <a:gd name="T3" fmla="*/ 1 h 279"/>
                    <a:gd name="T4" fmla="*/ 0 w 5"/>
                    <a:gd name="T5" fmla="*/ 0 h 279"/>
                    <a:gd name="T6" fmla="*/ 0 w 5"/>
                    <a:gd name="T7" fmla="*/ 56 h 279"/>
                    <a:gd name="T8" fmla="*/ 1 w 5"/>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279">
                      <a:moveTo>
                        <a:pt x="5" y="279"/>
                      </a:moveTo>
                      <a:lnTo>
                        <a:pt x="5" y="4"/>
                      </a:lnTo>
                      <a:lnTo>
                        <a:pt x="0" y="0"/>
                      </a:lnTo>
                      <a:lnTo>
                        <a:pt x="0" y="277"/>
                      </a:lnTo>
                      <a:lnTo>
                        <a:pt x="5" y="279"/>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6" name="Freeform 427"/>
                <p:cNvSpPr>
                  <a:spLocks/>
                </p:cNvSpPr>
                <p:nvPr/>
              </p:nvSpPr>
              <p:spPr bwMode="auto">
                <a:xfrm>
                  <a:off x="1624" y="1863"/>
                  <a:ext cx="2" cy="60"/>
                </a:xfrm>
                <a:custGeom>
                  <a:avLst/>
                  <a:gdLst>
                    <a:gd name="T0" fmla="*/ 2 w 6"/>
                    <a:gd name="T1" fmla="*/ 60 h 303"/>
                    <a:gd name="T2" fmla="*/ 2 w 6"/>
                    <a:gd name="T3" fmla="*/ 0 h 303"/>
                    <a:gd name="T4" fmla="*/ 0 w 6"/>
                    <a:gd name="T5" fmla="*/ 0 h 303"/>
                    <a:gd name="T6" fmla="*/ 0 w 6"/>
                    <a:gd name="T7" fmla="*/ 59 h 303"/>
                    <a:gd name="T8" fmla="*/ 2 w 6"/>
                    <a:gd name="T9" fmla="*/ 6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303">
                      <a:moveTo>
                        <a:pt x="6" y="303"/>
                      </a:moveTo>
                      <a:lnTo>
                        <a:pt x="6" y="0"/>
                      </a:lnTo>
                      <a:lnTo>
                        <a:pt x="0" y="2"/>
                      </a:lnTo>
                      <a:lnTo>
                        <a:pt x="0" y="299"/>
                      </a:lnTo>
                      <a:lnTo>
                        <a:pt x="6" y="303"/>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7" name="Freeform 428"/>
                <p:cNvSpPr>
                  <a:spLocks/>
                </p:cNvSpPr>
                <p:nvPr/>
              </p:nvSpPr>
              <p:spPr bwMode="auto">
                <a:xfrm>
                  <a:off x="1642" y="1859"/>
                  <a:ext cx="2" cy="67"/>
                </a:xfrm>
                <a:custGeom>
                  <a:avLst/>
                  <a:gdLst>
                    <a:gd name="T0" fmla="*/ 2 w 8"/>
                    <a:gd name="T1" fmla="*/ 67 h 334"/>
                    <a:gd name="T2" fmla="*/ 2 w 8"/>
                    <a:gd name="T3" fmla="*/ 0 h 334"/>
                    <a:gd name="T4" fmla="*/ 0 w 8"/>
                    <a:gd name="T5" fmla="*/ 1 h 334"/>
                    <a:gd name="T6" fmla="*/ 0 w 8"/>
                    <a:gd name="T7" fmla="*/ 67 h 334"/>
                    <a:gd name="T8" fmla="*/ 2 w 8"/>
                    <a:gd name="T9" fmla="*/ 67 h 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34">
                      <a:moveTo>
                        <a:pt x="8" y="334"/>
                      </a:moveTo>
                      <a:lnTo>
                        <a:pt x="8" y="0"/>
                      </a:lnTo>
                      <a:lnTo>
                        <a:pt x="0" y="5"/>
                      </a:lnTo>
                      <a:lnTo>
                        <a:pt x="0" y="332"/>
                      </a:lnTo>
                      <a:lnTo>
                        <a:pt x="8" y="33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8" name="Freeform 429"/>
                <p:cNvSpPr>
                  <a:spLocks/>
                </p:cNvSpPr>
                <p:nvPr/>
              </p:nvSpPr>
              <p:spPr bwMode="auto">
                <a:xfrm>
                  <a:off x="1661" y="1855"/>
                  <a:ext cx="1" cy="74"/>
                </a:xfrm>
                <a:custGeom>
                  <a:avLst/>
                  <a:gdLst>
                    <a:gd name="T0" fmla="*/ 1 w 8"/>
                    <a:gd name="T1" fmla="*/ 74 h 368"/>
                    <a:gd name="T2" fmla="*/ 1 w 8"/>
                    <a:gd name="T3" fmla="*/ 0 h 368"/>
                    <a:gd name="T4" fmla="*/ 0 w 8"/>
                    <a:gd name="T5" fmla="*/ 1 h 368"/>
                    <a:gd name="T6" fmla="*/ 0 w 8"/>
                    <a:gd name="T7" fmla="*/ 74 h 368"/>
                    <a:gd name="T8" fmla="*/ 1 w 8"/>
                    <a:gd name="T9" fmla="*/ 74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368">
                      <a:moveTo>
                        <a:pt x="8" y="368"/>
                      </a:moveTo>
                      <a:lnTo>
                        <a:pt x="8" y="0"/>
                      </a:lnTo>
                      <a:lnTo>
                        <a:pt x="0" y="6"/>
                      </a:lnTo>
                      <a:lnTo>
                        <a:pt x="0" y="367"/>
                      </a:lnTo>
                      <a:lnTo>
                        <a:pt x="8" y="368"/>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9" name="Freeform 430"/>
                <p:cNvSpPr>
                  <a:spLocks/>
                </p:cNvSpPr>
                <p:nvPr/>
              </p:nvSpPr>
              <p:spPr bwMode="auto">
                <a:xfrm>
                  <a:off x="1683" y="1851"/>
                  <a:ext cx="1" cy="81"/>
                </a:xfrm>
                <a:custGeom>
                  <a:avLst/>
                  <a:gdLst>
                    <a:gd name="T0" fmla="*/ 1 w 8"/>
                    <a:gd name="T1" fmla="*/ 81 h 404"/>
                    <a:gd name="T2" fmla="*/ 1 w 8"/>
                    <a:gd name="T3" fmla="*/ 0 h 404"/>
                    <a:gd name="T4" fmla="*/ 0 w 8"/>
                    <a:gd name="T5" fmla="*/ 1 h 404"/>
                    <a:gd name="T6" fmla="*/ 0 w 8"/>
                    <a:gd name="T7" fmla="*/ 81 h 404"/>
                    <a:gd name="T8" fmla="*/ 1 w 8"/>
                    <a:gd name="T9" fmla="*/ 81 h 4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404">
                      <a:moveTo>
                        <a:pt x="8" y="404"/>
                      </a:moveTo>
                      <a:lnTo>
                        <a:pt x="8" y="0"/>
                      </a:lnTo>
                      <a:lnTo>
                        <a:pt x="0" y="5"/>
                      </a:lnTo>
                      <a:lnTo>
                        <a:pt x="0" y="403"/>
                      </a:lnTo>
                      <a:lnTo>
                        <a:pt x="8" y="404"/>
                      </a:lnTo>
                      <a:close/>
                    </a:path>
                  </a:pathLst>
                </a:custGeom>
                <a:solidFill>
                  <a:srgbClr val="201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0" name="Freeform 431"/>
                <p:cNvSpPr>
                  <a:spLocks/>
                </p:cNvSpPr>
                <p:nvPr/>
              </p:nvSpPr>
              <p:spPr bwMode="auto">
                <a:xfrm>
                  <a:off x="1580" y="1869"/>
                  <a:ext cx="14" cy="49"/>
                </a:xfrm>
                <a:custGeom>
                  <a:avLst/>
                  <a:gdLst>
                    <a:gd name="T0" fmla="*/ 14 w 72"/>
                    <a:gd name="T1" fmla="*/ 49 h 245"/>
                    <a:gd name="T2" fmla="*/ 0 w 72"/>
                    <a:gd name="T3" fmla="*/ 46 h 245"/>
                    <a:gd name="T4" fmla="*/ 0 w 72"/>
                    <a:gd name="T5" fmla="*/ 3 h 245"/>
                    <a:gd name="T6" fmla="*/ 12 w 72"/>
                    <a:gd name="T7" fmla="*/ 0 h 245"/>
                    <a:gd name="T8" fmla="*/ 12 w 72"/>
                    <a:gd name="T9" fmla="*/ 26 h 245"/>
                    <a:gd name="T10" fmla="*/ 14 w 72"/>
                    <a:gd name="T11" fmla="*/ 26 h 245"/>
                    <a:gd name="T12" fmla="*/ 14 w 72"/>
                    <a:gd name="T13" fmla="*/ 49 h 2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 h="245">
                      <a:moveTo>
                        <a:pt x="72" y="245"/>
                      </a:moveTo>
                      <a:lnTo>
                        <a:pt x="0" y="230"/>
                      </a:lnTo>
                      <a:lnTo>
                        <a:pt x="0" y="13"/>
                      </a:lnTo>
                      <a:lnTo>
                        <a:pt x="63" y="0"/>
                      </a:lnTo>
                      <a:lnTo>
                        <a:pt x="63" y="130"/>
                      </a:lnTo>
                      <a:lnTo>
                        <a:pt x="72" y="130"/>
                      </a:lnTo>
                      <a:lnTo>
                        <a:pt x="72" y="24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1" name="Freeform 432"/>
                <p:cNvSpPr>
                  <a:spLocks/>
                </p:cNvSpPr>
                <p:nvPr/>
              </p:nvSpPr>
              <p:spPr bwMode="auto">
                <a:xfrm>
                  <a:off x="1598" y="1868"/>
                  <a:ext cx="4" cy="51"/>
                </a:xfrm>
                <a:custGeom>
                  <a:avLst/>
                  <a:gdLst>
                    <a:gd name="T0" fmla="*/ 4 w 21"/>
                    <a:gd name="T1" fmla="*/ 51 h 254"/>
                    <a:gd name="T2" fmla="*/ 0 w 21"/>
                    <a:gd name="T3" fmla="*/ 51 h 254"/>
                    <a:gd name="T4" fmla="*/ 0 w 21"/>
                    <a:gd name="T5" fmla="*/ 0 h 254"/>
                    <a:gd name="T6" fmla="*/ 4 w 21"/>
                    <a:gd name="T7" fmla="*/ 0 h 254"/>
                    <a:gd name="T8" fmla="*/ 4 w 21"/>
                    <a:gd name="T9" fmla="*/ 51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54">
                      <a:moveTo>
                        <a:pt x="21" y="254"/>
                      </a:moveTo>
                      <a:lnTo>
                        <a:pt x="0" y="253"/>
                      </a:lnTo>
                      <a:lnTo>
                        <a:pt x="0" y="1"/>
                      </a:lnTo>
                      <a:lnTo>
                        <a:pt x="21" y="0"/>
                      </a:lnTo>
                      <a:lnTo>
                        <a:pt x="21" y="25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2" name="Freeform 433"/>
                <p:cNvSpPr>
                  <a:spLocks/>
                </p:cNvSpPr>
                <p:nvPr/>
              </p:nvSpPr>
              <p:spPr bwMode="auto">
                <a:xfrm>
                  <a:off x="1608" y="1865"/>
                  <a:ext cx="4" cy="56"/>
                </a:xfrm>
                <a:custGeom>
                  <a:avLst/>
                  <a:gdLst>
                    <a:gd name="T0" fmla="*/ 4 w 22"/>
                    <a:gd name="T1" fmla="*/ 56 h 278"/>
                    <a:gd name="T2" fmla="*/ 0 w 22"/>
                    <a:gd name="T3" fmla="*/ 56 h 278"/>
                    <a:gd name="T4" fmla="*/ 0 w 22"/>
                    <a:gd name="T5" fmla="*/ 0 h 278"/>
                    <a:gd name="T6" fmla="*/ 4 w 22"/>
                    <a:gd name="T7" fmla="*/ 0 h 278"/>
                    <a:gd name="T8" fmla="*/ 4 w 22"/>
                    <a:gd name="T9" fmla="*/ 56 h 2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78">
                      <a:moveTo>
                        <a:pt x="22" y="278"/>
                      </a:moveTo>
                      <a:lnTo>
                        <a:pt x="0" y="276"/>
                      </a:lnTo>
                      <a:lnTo>
                        <a:pt x="0" y="0"/>
                      </a:lnTo>
                      <a:lnTo>
                        <a:pt x="22" y="1"/>
                      </a:lnTo>
                      <a:lnTo>
                        <a:pt x="22" y="27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3" name="Freeform 434"/>
                <p:cNvSpPr>
                  <a:spLocks/>
                </p:cNvSpPr>
                <p:nvPr/>
              </p:nvSpPr>
              <p:spPr bwMode="auto">
                <a:xfrm>
                  <a:off x="1619" y="1863"/>
                  <a:ext cx="5" cy="60"/>
                </a:xfrm>
                <a:custGeom>
                  <a:avLst/>
                  <a:gdLst>
                    <a:gd name="T0" fmla="*/ 5 w 29"/>
                    <a:gd name="T1" fmla="*/ 60 h 298"/>
                    <a:gd name="T2" fmla="*/ 0 w 29"/>
                    <a:gd name="T3" fmla="*/ 59 h 298"/>
                    <a:gd name="T4" fmla="*/ 0 w 29"/>
                    <a:gd name="T5" fmla="*/ 0 h 298"/>
                    <a:gd name="T6" fmla="*/ 5 w 29"/>
                    <a:gd name="T7" fmla="*/ 0 h 298"/>
                    <a:gd name="T8" fmla="*/ 5 w 29"/>
                    <a:gd name="T9" fmla="*/ 6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298">
                      <a:moveTo>
                        <a:pt x="29" y="298"/>
                      </a:moveTo>
                      <a:lnTo>
                        <a:pt x="0" y="295"/>
                      </a:lnTo>
                      <a:lnTo>
                        <a:pt x="0" y="0"/>
                      </a:lnTo>
                      <a:lnTo>
                        <a:pt x="29" y="1"/>
                      </a:lnTo>
                      <a:lnTo>
                        <a:pt x="29" y="2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4" name="Freeform 435"/>
                <p:cNvSpPr>
                  <a:spLocks/>
                </p:cNvSpPr>
                <p:nvPr/>
              </p:nvSpPr>
              <p:spPr bwMode="auto">
                <a:xfrm>
                  <a:off x="1635" y="1860"/>
                  <a:ext cx="7" cy="66"/>
                </a:xfrm>
                <a:custGeom>
                  <a:avLst/>
                  <a:gdLst>
                    <a:gd name="T0" fmla="*/ 7 w 37"/>
                    <a:gd name="T1" fmla="*/ 66 h 328"/>
                    <a:gd name="T2" fmla="*/ 0 w 37"/>
                    <a:gd name="T3" fmla="*/ 65 h 328"/>
                    <a:gd name="T4" fmla="*/ 0 w 37"/>
                    <a:gd name="T5" fmla="*/ 0 h 328"/>
                    <a:gd name="T6" fmla="*/ 7 w 37"/>
                    <a:gd name="T7" fmla="*/ 0 h 328"/>
                    <a:gd name="T8" fmla="*/ 7 w 37"/>
                    <a:gd name="T9" fmla="*/ 66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28">
                      <a:moveTo>
                        <a:pt x="37" y="328"/>
                      </a:moveTo>
                      <a:lnTo>
                        <a:pt x="0" y="322"/>
                      </a:lnTo>
                      <a:lnTo>
                        <a:pt x="0" y="0"/>
                      </a:lnTo>
                      <a:lnTo>
                        <a:pt x="37" y="1"/>
                      </a:lnTo>
                      <a:lnTo>
                        <a:pt x="37" y="32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5" name="Freeform 436"/>
                <p:cNvSpPr>
                  <a:spLocks/>
                </p:cNvSpPr>
                <p:nvPr/>
              </p:nvSpPr>
              <p:spPr bwMode="auto">
                <a:xfrm>
                  <a:off x="1653" y="1856"/>
                  <a:ext cx="8" cy="73"/>
                </a:xfrm>
                <a:custGeom>
                  <a:avLst/>
                  <a:gdLst>
                    <a:gd name="T0" fmla="*/ 8 w 41"/>
                    <a:gd name="T1" fmla="*/ 73 h 363"/>
                    <a:gd name="T2" fmla="*/ 0 w 41"/>
                    <a:gd name="T3" fmla="*/ 72 h 363"/>
                    <a:gd name="T4" fmla="*/ 0 w 41"/>
                    <a:gd name="T5" fmla="*/ 0 h 363"/>
                    <a:gd name="T6" fmla="*/ 8 w 41"/>
                    <a:gd name="T7" fmla="*/ 0 h 363"/>
                    <a:gd name="T8" fmla="*/ 8 w 41"/>
                    <a:gd name="T9" fmla="*/ 73 h 3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363">
                      <a:moveTo>
                        <a:pt x="41" y="363"/>
                      </a:moveTo>
                      <a:lnTo>
                        <a:pt x="0" y="358"/>
                      </a:lnTo>
                      <a:lnTo>
                        <a:pt x="0" y="0"/>
                      </a:lnTo>
                      <a:lnTo>
                        <a:pt x="41" y="2"/>
                      </a:lnTo>
                      <a:lnTo>
                        <a:pt x="41" y="3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6" name="Freeform 437"/>
                <p:cNvSpPr>
                  <a:spLocks/>
                </p:cNvSpPr>
                <p:nvPr/>
              </p:nvSpPr>
              <p:spPr bwMode="auto">
                <a:xfrm>
                  <a:off x="1673" y="1852"/>
                  <a:ext cx="10" cy="80"/>
                </a:xfrm>
                <a:custGeom>
                  <a:avLst/>
                  <a:gdLst>
                    <a:gd name="T0" fmla="*/ 10 w 46"/>
                    <a:gd name="T1" fmla="*/ 80 h 399"/>
                    <a:gd name="T2" fmla="*/ 0 w 46"/>
                    <a:gd name="T3" fmla="*/ 79 h 399"/>
                    <a:gd name="T4" fmla="*/ 0 w 46"/>
                    <a:gd name="T5" fmla="*/ 0 h 399"/>
                    <a:gd name="T6" fmla="*/ 10 w 46"/>
                    <a:gd name="T7" fmla="*/ 0 h 399"/>
                    <a:gd name="T8" fmla="*/ 10 w 46"/>
                    <a:gd name="T9" fmla="*/ 80 h 3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99">
                      <a:moveTo>
                        <a:pt x="46" y="399"/>
                      </a:moveTo>
                      <a:lnTo>
                        <a:pt x="0" y="394"/>
                      </a:lnTo>
                      <a:lnTo>
                        <a:pt x="0" y="0"/>
                      </a:lnTo>
                      <a:lnTo>
                        <a:pt x="46" y="1"/>
                      </a:lnTo>
                      <a:lnTo>
                        <a:pt x="46" y="39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67" name="Line 438"/>
                <p:cNvSpPr>
                  <a:spLocks noChangeShapeType="1"/>
                </p:cNvSpPr>
                <p:nvPr/>
              </p:nvSpPr>
              <p:spPr bwMode="auto">
                <a:xfrm>
                  <a:off x="1578" y="1914"/>
                  <a:ext cx="1" cy="1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420" name="Freeform 439"/>
              <p:cNvSpPr>
                <a:spLocks/>
              </p:cNvSpPr>
              <p:nvPr/>
            </p:nvSpPr>
            <p:spPr bwMode="auto">
              <a:xfrm>
                <a:off x="1742" y="1839"/>
                <a:ext cx="30" cy="102"/>
              </a:xfrm>
              <a:custGeom>
                <a:avLst/>
                <a:gdLst>
                  <a:gd name="T0" fmla="*/ 0 w 151"/>
                  <a:gd name="T1" fmla="*/ 102 h 509"/>
                  <a:gd name="T2" fmla="*/ 30 w 151"/>
                  <a:gd name="T3" fmla="*/ 100 h 509"/>
                  <a:gd name="T4" fmla="*/ 30 w 151"/>
                  <a:gd name="T5" fmla="*/ 0 h 509"/>
                  <a:gd name="T6" fmla="*/ 0 w 151"/>
                  <a:gd name="T7" fmla="*/ 3 h 509"/>
                  <a:gd name="T8" fmla="*/ 0 w 151"/>
                  <a:gd name="T9" fmla="*/ 102 h 5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 h="509">
                    <a:moveTo>
                      <a:pt x="0" y="509"/>
                    </a:moveTo>
                    <a:lnTo>
                      <a:pt x="151" y="499"/>
                    </a:lnTo>
                    <a:lnTo>
                      <a:pt x="151" y="0"/>
                    </a:lnTo>
                    <a:lnTo>
                      <a:pt x="0" y="17"/>
                    </a:lnTo>
                    <a:lnTo>
                      <a:pt x="0" y="50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421" name="Group 440"/>
              <p:cNvGrpSpPr>
                <a:grpSpLocks/>
              </p:cNvGrpSpPr>
              <p:nvPr/>
            </p:nvGrpSpPr>
            <p:grpSpPr bwMode="auto">
              <a:xfrm>
                <a:off x="1794" y="1839"/>
                <a:ext cx="459" cy="99"/>
                <a:chOff x="1794" y="1839"/>
                <a:chExt cx="459" cy="99"/>
              </a:xfrm>
            </p:grpSpPr>
            <p:sp>
              <p:nvSpPr>
                <p:cNvPr id="12427" name="Freeform 441"/>
                <p:cNvSpPr>
                  <a:spLocks/>
                </p:cNvSpPr>
                <p:nvPr/>
              </p:nvSpPr>
              <p:spPr bwMode="auto">
                <a:xfrm>
                  <a:off x="2012" y="1844"/>
                  <a:ext cx="4" cy="83"/>
                </a:xfrm>
                <a:custGeom>
                  <a:avLst/>
                  <a:gdLst>
                    <a:gd name="T0" fmla="*/ 0 w 22"/>
                    <a:gd name="T1" fmla="*/ 83 h 415"/>
                    <a:gd name="T2" fmla="*/ 4 w 22"/>
                    <a:gd name="T3" fmla="*/ 83 h 415"/>
                    <a:gd name="T4" fmla="*/ 4 w 22"/>
                    <a:gd name="T5" fmla="*/ 0 h 415"/>
                    <a:gd name="T6" fmla="*/ 0 w 22"/>
                    <a:gd name="T7" fmla="*/ 5 h 415"/>
                    <a:gd name="T8" fmla="*/ 0 w 22"/>
                    <a:gd name="T9" fmla="*/ 8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415">
                      <a:moveTo>
                        <a:pt x="0" y="415"/>
                      </a:moveTo>
                      <a:lnTo>
                        <a:pt x="22" y="415"/>
                      </a:lnTo>
                      <a:lnTo>
                        <a:pt x="22" y="0"/>
                      </a:lnTo>
                      <a:lnTo>
                        <a:pt x="0" y="27"/>
                      </a:lnTo>
                      <a:lnTo>
                        <a:pt x="0" y="41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8" name="Freeform 442"/>
                <p:cNvSpPr>
                  <a:spLocks/>
                </p:cNvSpPr>
                <p:nvPr/>
              </p:nvSpPr>
              <p:spPr bwMode="auto">
                <a:xfrm>
                  <a:off x="1968" y="1848"/>
                  <a:ext cx="21" cy="83"/>
                </a:xfrm>
                <a:custGeom>
                  <a:avLst/>
                  <a:gdLst>
                    <a:gd name="T0" fmla="*/ 0 w 104"/>
                    <a:gd name="T1" fmla="*/ 83 h 413"/>
                    <a:gd name="T2" fmla="*/ 21 w 104"/>
                    <a:gd name="T3" fmla="*/ 81 h 413"/>
                    <a:gd name="T4" fmla="*/ 21 w 104"/>
                    <a:gd name="T5" fmla="*/ 0 h 413"/>
                    <a:gd name="T6" fmla="*/ 0 w 104"/>
                    <a:gd name="T7" fmla="*/ 2 h 413"/>
                    <a:gd name="T8" fmla="*/ 0 w 104"/>
                    <a:gd name="T9" fmla="*/ 83 h 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13">
                      <a:moveTo>
                        <a:pt x="0" y="413"/>
                      </a:moveTo>
                      <a:lnTo>
                        <a:pt x="104" y="401"/>
                      </a:lnTo>
                      <a:lnTo>
                        <a:pt x="104" y="0"/>
                      </a:lnTo>
                      <a:lnTo>
                        <a:pt x="0" y="8"/>
                      </a:lnTo>
                      <a:lnTo>
                        <a:pt x="0" y="41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9" name="Freeform 443"/>
                <p:cNvSpPr>
                  <a:spLocks/>
                </p:cNvSpPr>
                <p:nvPr/>
              </p:nvSpPr>
              <p:spPr bwMode="auto">
                <a:xfrm>
                  <a:off x="1925" y="1847"/>
                  <a:ext cx="21" cy="85"/>
                </a:xfrm>
                <a:custGeom>
                  <a:avLst/>
                  <a:gdLst>
                    <a:gd name="T0" fmla="*/ 0 w 105"/>
                    <a:gd name="T1" fmla="*/ 85 h 425"/>
                    <a:gd name="T2" fmla="*/ 21 w 105"/>
                    <a:gd name="T3" fmla="*/ 84 h 425"/>
                    <a:gd name="T4" fmla="*/ 21 w 105"/>
                    <a:gd name="T5" fmla="*/ 1 h 425"/>
                    <a:gd name="T6" fmla="*/ 0 w 105"/>
                    <a:gd name="T7" fmla="*/ 0 h 425"/>
                    <a:gd name="T8" fmla="*/ 0 w 105"/>
                    <a:gd name="T9" fmla="*/ 85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425">
                      <a:moveTo>
                        <a:pt x="0" y="425"/>
                      </a:moveTo>
                      <a:lnTo>
                        <a:pt x="105" y="421"/>
                      </a:lnTo>
                      <a:lnTo>
                        <a:pt x="105" y="4"/>
                      </a:lnTo>
                      <a:lnTo>
                        <a:pt x="0" y="0"/>
                      </a:lnTo>
                      <a:lnTo>
                        <a:pt x="0" y="42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0" name="Freeform 444"/>
                <p:cNvSpPr>
                  <a:spLocks/>
                </p:cNvSpPr>
                <p:nvPr/>
              </p:nvSpPr>
              <p:spPr bwMode="auto">
                <a:xfrm>
                  <a:off x="1882" y="1845"/>
                  <a:ext cx="20" cy="89"/>
                </a:xfrm>
                <a:custGeom>
                  <a:avLst/>
                  <a:gdLst>
                    <a:gd name="T0" fmla="*/ 0 w 104"/>
                    <a:gd name="T1" fmla="*/ 89 h 443"/>
                    <a:gd name="T2" fmla="*/ 20 w 104"/>
                    <a:gd name="T3" fmla="*/ 88 h 443"/>
                    <a:gd name="T4" fmla="*/ 20 w 104"/>
                    <a:gd name="T5" fmla="*/ 0 h 443"/>
                    <a:gd name="T6" fmla="*/ 0 w 104"/>
                    <a:gd name="T7" fmla="*/ 0 h 443"/>
                    <a:gd name="T8" fmla="*/ 0 w 104"/>
                    <a:gd name="T9" fmla="*/ 89 h 4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 h="443">
                      <a:moveTo>
                        <a:pt x="0" y="443"/>
                      </a:moveTo>
                      <a:lnTo>
                        <a:pt x="104" y="439"/>
                      </a:lnTo>
                      <a:lnTo>
                        <a:pt x="104" y="2"/>
                      </a:lnTo>
                      <a:lnTo>
                        <a:pt x="0" y="0"/>
                      </a:lnTo>
                      <a:lnTo>
                        <a:pt x="0" y="44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1" name="Freeform 445"/>
                <p:cNvSpPr>
                  <a:spLocks/>
                </p:cNvSpPr>
                <p:nvPr/>
              </p:nvSpPr>
              <p:spPr bwMode="auto">
                <a:xfrm>
                  <a:off x="1838" y="1844"/>
                  <a:ext cx="21" cy="92"/>
                </a:xfrm>
                <a:custGeom>
                  <a:avLst/>
                  <a:gdLst>
                    <a:gd name="T0" fmla="*/ 0 w 106"/>
                    <a:gd name="T1" fmla="*/ 92 h 463"/>
                    <a:gd name="T2" fmla="*/ 21 w 106"/>
                    <a:gd name="T3" fmla="*/ 91 h 463"/>
                    <a:gd name="T4" fmla="*/ 21 w 106"/>
                    <a:gd name="T5" fmla="*/ 0 h 463"/>
                    <a:gd name="T6" fmla="*/ 0 w 106"/>
                    <a:gd name="T7" fmla="*/ 1 h 463"/>
                    <a:gd name="T8" fmla="*/ 0 w 106"/>
                    <a:gd name="T9" fmla="*/ 92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463">
                      <a:moveTo>
                        <a:pt x="0" y="463"/>
                      </a:moveTo>
                      <a:lnTo>
                        <a:pt x="106" y="457"/>
                      </a:lnTo>
                      <a:lnTo>
                        <a:pt x="105" y="0"/>
                      </a:lnTo>
                      <a:lnTo>
                        <a:pt x="0" y="5"/>
                      </a:lnTo>
                      <a:lnTo>
                        <a:pt x="0" y="46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2" name="Freeform 446"/>
                <p:cNvSpPr>
                  <a:spLocks/>
                </p:cNvSpPr>
                <p:nvPr/>
              </p:nvSpPr>
              <p:spPr bwMode="auto">
                <a:xfrm>
                  <a:off x="1794" y="1841"/>
                  <a:ext cx="22" cy="97"/>
                </a:xfrm>
                <a:custGeom>
                  <a:avLst/>
                  <a:gdLst>
                    <a:gd name="T0" fmla="*/ 0 w 110"/>
                    <a:gd name="T1" fmla="*/ 97 h 485"/>
                    <a:gd name="T2" fmla="*/ 22 w 110"/>
                    <a:gd name="T3" fmla="*/ 96 h 485"/>
                    <a:gd name="T4" fmla="*/ 21 w 110"/>
                    <a:gd name="T5" fmla="*/ 1 h 485"/>
                    <a:gd name="T6" fmla="*/ 0 w 110"/>
                    <a:gd name="T7" fmla="*/ 0 h 485"/>
                    <a:gd name="T8" fmla="*/ 0 w 110"/>
                    <a:gd name="T9" fmla="*/ 97 h 4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485">
                      <a:moveTo>
                        <a:pt x="0" y="485"/>
                      </a:moveTo>
                      <a:lnTo>
                        <a:pt x="110" y="479"/>
                      </a:lnTo>
                      <a:lnTo>
                        <a:pt x="106" y="7"/>
                      </a:lnTo>
                      <a:lnTo>
                        <a:pt x="1" y="0"/>
                      </a:lnTo>
                      <a:lnTo>
                        <a:pt x="0" y="48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3" name="Freeform 447"/>
                <p:cNvSpPr>
                  <a:spLocks/>
                </p:cNvSpPr>
                <p:nvPr/>
              </p:nvSpPr>
              <p:spPr bwMode="auto">
                <a:xfrm>
                  <a:off x="2168" y="1861"/>
                  <a:ext cx="17" cy="58"/>
                </a:xfrm>
                <a:custGeom>
                  <a:avLst/>
                  <a:gdLst>
                    <a:gd name="T0" fmla="*/ 0 w 87"/>
                    <a:gd name="T1" fmla="*/ 0 h 293"/>
                    <a:gd name="T2" fmla="*/ 0 w 87"/>
                    <a:gd name="T3" fmla="*/ 58 h 293"/>
                    <a:gd name="T4" fmla="*/ 17 w 87"/>
                    <a:gd name="T5" fmla="*/ 58 h 293"/>
                    <a:gd name="T6" fmla="*/ 17 w 87"/>
                    <a:gd name="T7" fmla="*/ 1 h 293"/>
                    <a:gd name="T8" fmla="*/ 0 w 87"/>
                    <a:gd name="T9" fmla="*/ 0 h 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7" h="293">
                      <a:moveTo>
                        <a:pt x="0" y="0"/>
                      </a:moveTo>
                      <a:lnTo>
                        <a:pt x="0" y="293"/>
                      </a:lnTo>
                      <a:lnTo>
                        <a:pt x="87" y="291"/>
                      </a:lnTo>
                      <a:lnTo>
                        <a:pt x="87"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4" name="Freeform 448"/>
                <p:cNvSpPr>
                  <a:spLocks/>
                </p:cNvSpPr>
                <p:nvPr/>
              </p:nvSpPr>
              <p:spPr bwMode="auto">
                <a:xfrm>
                  <a:off x="2200" y="1861"/>
                  <a:ext cx="14" cy="57"/>
                </a:xfrm>
                <a:custGeom>
                  <a:avLst/>
                  <a:gdLst>
                    <a:gd name="T0" fmla="*/ 0 w 71"/>
                    <a:gd name="T1" fmla="*/ 0 h 283"/>
                    <a:gd name="T2" fmla="*/ 0 w 71"/>
                    <a:gd name="T3" fmla="*/ 57 h 283"/>
                    <a:gd name="T4" fmla="*/ 14 w 71"/>
                    <a:gd name="T5" fmla="*/ 56 h 283"/>
                    <a:gd name="T6" fmla="*/ 14 w 71"/>
                    <a:gd name="T7" fmla="*/ 1 h 283"/>
                    <a:gd name="T8" fmla="*/ 0 w 71"/>
                    <a:gd name="T9" fmla="*/ 0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83">
                      <a:moveTo>
                        <a:pt x="0" y="0"/>
                      </a:moveTo>
                      <a:lnTo>
                        <a:pt x="0" y="283"/>
                      </a:lnTo>
                      <a:lnTo>
                        <a:pt x="71" y="280"/>
                      </a:lnTo>
                      <a:lnTo>
                        <a:pt x="71" y="7"/>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5" name="Freeform 449"/>
                <p:cNvSpPr>
                  <a:spLocks/>
                </p:cNvSpPr>
                <p:nvPr/>
              </p:nvSpPr>
              <p:spPr bwMode="auto">
                <a:xfrm>
                  <a:off x="2226" y="1864"/>
                  <a:ext cx="27" cy="53"/>
                </a:xfrm>
                <a:custGeom>
                  <a:avLst/>
                  <a:gdLst>
                    <a:gd name="T0" fmla="*/ 0 w 132"/>
                    <a:gd name="T1" fmla="*/ 0 h 267"/>
                    <a:gd name="T2" fmla="*/ 0 w 132"/>
                    <a:gd name="T3" fmla="*/ 53 h 267"/>
                    <a:gd name="T4" fmla="*/ 27 w 132"/>
                    <a:gd name="T5" fmla="*/ 52 h 267"/>
                    <a:gd name="T6" fmla="*/ 27 w 132"/>
                    <a:gd name="T7" fmla="*/ 1 h 267"/>
                    <a:gd name="T8" fmla="*/ 0 w 132"/>
                    <a:gd name="T9" fmla="*/ 0 h 2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267">
                      <a:moveTo>
                        <a:pt x="0" y="0"/>
                      </a:moveTo>
                      <a:lnTo>
                        <a:pt x="0" y="267"/>
                      </a:lnTo>
                      <a:lnTo>
                        <a:pt x="132" y="260"/>
                      </a:lnTo>
                      <a:lnTo>
                        <a:pt x="132" y="3"/>
                      </a:lnTo>
                      <a:lnTo>
                        <a:pt x="0"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436" name="Group 450"/>
                <p:cNvGrpSpPr>
                  <a:grpSpLocks/>
                </p:cNvGrpSpPr>
                <p:nvPr/>
              </p:nvGrpSpPr>
              <p:grpSpPr bwMode="auto">
                <a:xfrm>
                  <a:off x="2016" y="1839"/>
                  <a:ext cx="141" cy="95"/>
                  <a:chOff x="2016" y="1839"/>
                  <a:chExt cx="141" cy="95"/>
                </a:xfrm>
              </p:grpSpPr>
              <p:sp>
                <p:nvSpPr>
                  <p:cNvPr id="12437" name="Freeform 451"/>
                  <p:cNvSpPr>
                    <a:spLocks/>
                  </p:cNvSpPr>
                  <p:nvPr/>
                </p:nvSpPr>
                <p:spPr bwMode="auto">
                  <a:xfrm>
                    <a:off x="2016" y="1839"/>
                    <a:ext cx="141" cy="95"/>
                  </a:xfrm>
                  <a:custGeom>
                    <a:avLst/>
                    <a:gdLst>
                      <a:gd name="T0" fmla="*/ 0 w 704"/>
                      <a:gd name="T1" fmla="*/ 88 h 477"/>
                      <a:gd name="T2" fmla="*/ 0 w 704"/>
                      <a:gd name="T3" fmla="*/ 6 h 477"/>
                      <a:gd name="T4" fmla="*/ 47 w 704"/>
                      <a:gd name="T5" fmla="*/ 0 h 477"/>
                      <a:gd name="T6" fmla="*/ 141 w 704"/>
                      <a:gd name="T7" fmla="*/ 7 h 477"/>
                      <a:gd name="T8" fmla="*/ 141 w 704"/>
                      <a:gd name="T9" fmla="*/ 88 h 477"/>
                      <a:gd name="T10" fmla="*/ 47 w 704"/>
                      <a:gd name="T11" fmla="*/ 95 h 477"/>
                      <a:gd name="T12" fmla="*/ 0 w 704"/>
                      <a:gd name="T13" fmla="*/ 88 h 4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4" h="477">
                        <a:moveTo>
                          <a:pt x="0" y="443"/>
                        </a:moveTo>
                        <a:lnTo>
                          <a:pt x="0" y="28"/>
                        </a:lnTo>
                        <a:lnTo>
                          <a:pt x="236" y="0"/>
                        </a:lnTo>
                        <a:lnTo>
                          <a:pt x="704" y="33"/>
                        </a:lnTo>
                        <a:lnTo>
                          <a:pt x="704" y="443"/>
                        </a:lnTo>
                        <a:lnTo>
                          <a:pt x="236" y="477"/>
                        </a:lnTo>
                        <a:lnTo>
                          <a:pt x="0" y="4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8" name="Freeform 452"/>
                  <p:cNvSpPr>
                    <a:spLocks/>
                  </p:cNvSpPr>
                  <p:nvPr/>
                </p:nvSpPr>
                <p:spPr bwMode="auto">
                  <a:xfrm>
                    <a:off x="2044" y="1849"/>
                    <a:ext cx="1" cy="82"/>
                  </a:xfrm>
                  <a:custGeom>
                    <a:avLst/>
                    <a:gdLst>
                      <a:gd name="T0" fmla="*/ 0 w 6"/>
                      <a:gd name="T1" fmla="*/ 1 h 408"/>
                      <a:gd name="T2" fmla="*/ 0 w 6"/>
                      <a:gd name="T3" fmla="*/ 82 h 408"/>
                      <a:gd name="T4" fmla="*/ 1 w 6"/>
                      <a:gd name="T5" fmla="*/ 82 h 408"/>
                      <a:gd name="T6" fmla="*/ 1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3"/>
                        </a:moveTo>
                        <a:lnTo>
                          <a:pt x="0" y="407"/>
                        </a:lnTo>
                        <a:lnTo>
                          <a:pt x="6" y="408"/>
                        </a:lnTo>
                        <a:lnTo>
                          <a:pt x="6"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39" name="Freeform 453"/>
                  <p:cNvSpPr>
                    <a:spLocks/>
                  </p:cNvSpPr>
                  <p:nvPr/>
                </p:nvSpPr>
                <p:spPr bwMode="auto">
                  <a:xfrm>
                    <a:off x="2016" y="1855"/>
                    <a:ext cx="3" cy="72"/>
                  </a:xfrm>
                  <a:custGeom>
                    <a:avLst/>
                    <a:gdLst>
                      <a:gd name="T0" fmla="*/ 0 w 16"/>
                      <a:gd name="T1" fmla="*/ 1 h 364"/>
                      <a:gd name="T2" fmla="*/ 0 w 16"/>
                      <a:gd name="T3" fmla="*/ 72 h 364"/>
                      <a:gd name="T4" fmla="*/ 3 w 16"/>
                      <a:gd name="T5" fmla="*/ 72 h 364"/>
                      <a:gd name="T6" fmla="*/ 3 w 16"/>
                      <a:gd name="T7" fmla="*/ 0 h 364"/>
                      <a:gd name="T8" fmla="*/ 0 w 16"/>
                      <a:gd name="T9" fmla="*/ 1 h 3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64">
                        <a:moveTo>
                          <a:pt x="0" y="4"/>
                        </a:moveTo>
                        <a:lnTo>
                          <a:pt x="0" y="364"/>
                        </a:lnTo>
                        <a:lnTo>
                          <a:pt x="16" y="364"/>
                        </a:lnTo>
                        <a:lnTo>
                          <a:pt x="1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0" name="Freeform 454"/>
                  <p:cNvSpPr>
                    <a:spLocks/>
                  </p:cNvSpPr>
                  <p:nvPr/>
                </p:nvSpPr>
                <p:spPr bwMode="auto">
                  <a:xfrm>
                    <a:off x="2030" y="1849"/>
                    <a:ext cx="1" cy="82"/>
                  </a:xfrm>
                  <a:custGeom>
                    <a:avLst/>
                    <a:gdLst>
                      <a:gd name="T0" fmla="*/ 0 w 7"/>
                      <a:gd name="T1" fmla="*/ 1 h 408"/>
                      <a:gd name="T2" fmla="*/ 0 w 7"/>
                      <a:gd name="T3" fmla="*/ 82 h 408"/>
                      <a:gd name="T4" fmla="*/ 1 w 7"/>
                      <a:gd name="T5" fmla="*/ 82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3"/>
                        </a:moveTo>
                        <a:lnTo>
                          <a:pt x="0" y="407"/>
                        </a:lnTo>
                        <a:lnTo>
                          <a:pt x="7" y="408"/>
                        </a:lnTo>
                        <a:lnTo>
                          <a:pt x="7" y="0"/>
                        </a:lnTo>
                        <a:lnTo>
                          <a:pt x="0"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1" name="Freeform 455"/>
                  <p:cNvSpPr>
                    <a:spLocks/>
                  </p:cNvSpPr>
                  <p:nvPr/>
                </p:nvSpPr>
                <p:spPr bwMode="auto">
                  <a:xfrm>
                    <a:off x="2059" y="1851"/>
                    <a:ext cx="9" cy="83"/>
                  </a:xfrm>
                  <a:custGeom>
                    <a:avLst/>
                    <a:gdLst>
                      <a:gd name="T0" fmla="*/ 0 w 45"/>
                      <a:gd name="T1" fmla="*/ 0 h 414"/>
                      <a:gd name="T2" fmla="*/ 4 w 45"/>
                      <a:gd name="T3" fmla="*/ 0 h 414"/>
                      <a:gd name="T4" fmla="*/ 9 w 45"/>
                      <a:gd name="T5" fmla="*/ 0 h 414"/>
                      <a:gd name="T6" fmla="*/ 9 w 45"/>
                      <a:gd name="T7" fmla="*/ 82 h 414"/>
                      <a:gd name="T8" fmla="*/ 4 w 45"/>
                      <a:gd name="T9" fmla="*/ 83 h 414"/>
                      <a:gd name="T10" fmla="*/ 0 w 45"/>
                      <a:gd name="T11" fmla="*/ 82 h 414"/>
                      <a:gd name="T12" fmla="*/ 0 w 45"/>
                      <a:gd name="T13" fmla="*/ 0 h 4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414">
                        <a:moveTo>
                          <a:pt x="0" y="2"/>
                        </a:moveTo>
                        <a:lnTo>
                          <a:pt x="22" y="2"/>
                        </a:lnTo>
                        <a:lnTo>
                          <a:pt x="45" y="0"/>
                        </a:lnTo>
                        <a:lnTo>
                          <a:pt x="45" y="410"/>
                        </a:lnTo>
                        <a:lnTo>
                          <a:pt x="22" y="414"/>
                        </a:lnTo>
                        <a:lnTo>
                          <a:pt x="0" y="41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2" name="Freeform 456"/>
                  <p:cNvSpPr>
                    <a:spLocks/>
                  </p:cNvSpPr>
                  <p:nvPr/>
                </p:nvSpPr>
                <p:spPr bwMode="auto">
                  <a:xfrm>
                    <a:off x="2092" y="1853"/>
                    <a:ext cx="3" cy="79"/>
                  </a:xfrm>
                  <a:custGeom>
                    <a:avLst/>
                    <a:gdLst>
                      <a:gd name="T0" fmla="*/ 0 w 15"/>
                      <a:gd name="T1" fmla="*/ 79 h 394"/>
                      <a:gd name="T2" fmla="*/ 0 w 15"/>
                      <a:gd name="T3" fmla="*/ 0 h 394"/>
                      <a:gd name="T4" fmla="*/ 3 w 15"/>
                      <a:gd name="T5" fmla="*/ 0 h 394"/>
                      <a:gd name="T6" fmla="*/ 3 w 15"/>
                      <a:gd name="T7" fmla="*/ 79 h 394"/>
                      <a:gd name="T8" fmla="*/ 0 w 15"/>
                      <a:gd name="T9" fmla="*/ 79 h 3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94">
                        <a:moveTo>
                          <a:pt x="0" y="394"/>
                        </a:moveTo>
                        <a:lnTo>
                          <a:pt x="0" y="0"/>
                        </a:lnTo>
                        <a:lnTo>
                          <a:pt x="15" y="1"/>
                        </a:lnTo>
                        <a:lnTo>
                          <a:pt x="15" y="392"/>
                        </a:lnTo>
                        <a:lnTo>
                          <a:pt x="0" y="39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3" name="Freeform 457"/>
                  <p:cNvSpPr>
                    <a:spLocks/>
                  </p:cNvSpPr>
                  <p:nvPr/>
                </p:nvSpPr>
                <p:spPr bwMode="auto">
                  <a:xfrm>
                    <a:off x="2123" y="1854"/>
                    <a:ext cx="2" cy="76"/>
                  </a:xfrm>
                  <a:custGeom>
                    <a:avLst/>
                    <a:gdLst>
                      <a:gd name="T0" fmla="*/ 0 w 10"/>
                      <a:gd name="T1" fmla="*/ 76 h 381"/>
                      <a:gd name="T2" fmla="*/ 0 w 10"/>
                      <a:gd name="T3" fmla="*/ 0 h 381"/>
                      <a:gd name="T4" fmla="*/ 2 w 10"/>
                      <a:gd name="T5" fmla="*/ 0 h 381"/>
                      <a:gd name="T6" fmla="*/ 2 w 10"/>
                      <a:gd name="T7" fmla="*/ 76 h 381"/>
                      <a:gd name="T8" fmla="*/ 0 w 10"/>
                      <a:gd name="T9" fmla="*/ 76 h 3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381">
                        <a:moveTo>
                          <a:pt x="0" y="381"/>
                        </a:moveTo>
                        <a:lnTo>
                          <a:pt x="0" y="2"/>
                        </a:lnTo>
                        <a:lnTo>
                          <a:pt x="10" y="0"/>
                        </a:lnTo>
                        <a:lnTo>
                          <a:pt x="10" y="379"/>
                        </a:lnTo>
                        <a:lnTo>
                          <a:pt x="0" y="38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4" name="Freeform 458"/>
                  <p:cNvSpPr>
                    <a:spLocks/>
                  </p:cNvSpPr>
                  <p:nvPr/>
                </p:nvSpPr>
                <p:spPr bwMode="auto">
                  <a:xfrm>
                    <a:off x="2154" y="1855"/>
                    <a:ext cx="3" cy="72"/>
                  </a:xfrm>
                  <a:custGeom>
                    <a:avLst/>
                    <a:gdLst>
                      <a:gd name="T0" fmla="*/ 3 w 15"/>
                      <a:gd name="T1" fmla="*/ 1 h 360"/>
                      <a:gd name="T2" fmla="*/ 3 w 15"/>
                      <a:gd name="T3" fmla="*/ 72 h 360"/>
                      <a:gd name="T4" fmla="*/ 0 w 15"/>
                      <a:gd name="T5" fmla="*/ 72 h 360"/>
                      <a:gd name="T6" fmla="*/ 0 w 15"/>
                      <a:gd name="T7" fmla="*/ 0 h 360"/>
                      <a:gd name="T8" fmla="*/ 3 w 15"/>
                      <a:gd name="T9" fmla="*/ 1 h 3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0">
                        <a:moveTo>
                          <a:pt x="15" y="5"/>
                        </a:moveTo>
                        <a:lnTo>
                          <a:pt x="15" y="360"/>
                        </a:lnTo>
                        <a:lnTo>
                          <a:pt x="0" y="360"/>
                        </a:lnTo>
                        <a:lnTo>
                          <a:pt x="0" y="0"/>
                        </a:lnTo>
                        <a:lnTo>
                          <a:pt x="15" y="5"/>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5" name="Freeform 459"/>
                  <p:cNvSpPr>
                    <a:spLocks/>
                  </p:cNvSpPr>
                  <p:nvPr/>
                </p:nvSpPr>
                <p:spPr bwMode="auto">
                  <a:xfrm>
                    <a:off x="2139" y="1847"/>
                    <a:ext cx="2" cy="82"/>
                  </a:xfrm>
                  <a:custGeom>
                    <a:avLst/>
                    <a:gdLst>
                      <a:gd name="T0" fmla="*/ 0 w 6"/>
                      <a:gd name="T1" fmla="*/ 1 h 408"/>
                      <a:gd name="T2" fmla="*/ 0 w 6"/>
                      <a:gd name="T3" fmla="*/ 82 h 408"/>
                      <a:gd name="T4" fmla="*/ 2 w 6"/>
                      <a:gd name="T5" fmla="*/ 82 h 408"/>
                      <a:gd name="T6" fmla="*/ 2 w 6"/>
                      <a:gd name="T7" fmla="*/ 0 h 408"/>
                      <a:gd name="T8" fmla="*/ 0 w 6"/>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408">
                        <a:moveTo>
                          <a:pt x="0" y="4"/>
                        </a:moveTo>
                        <a:lnTo>
                          <a:pt x="0" y="406"/>
                        </a:lnTo>
                        <a:lnTo>
                          <a:pt x="6" y="408"/>
                        </a:lnTo>
                        <a:lnTo>
                          <a:pt x="6"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6" name="Freeform 460"/>
                  <p:cNvSpPr>
                    <a:spLocks/>
                  </p:cNvSpPr>
                  <p:nvPr/>
                </p:nvSpPr>
                <p:spPr bwMode="auto">
                  <a:xfrm>
                    <a:off x="2109" y="1849"/>
                    <a:ext cx="1" cy="81"/>
                  </a:xfrm>
                  <a:custGeom>
                    <a:avLst/>
                    <a:gdLst>
                      <a:gd name="T0" fmla="*/ 0 w 7"/>
                      <a:gd name="T1" fmla="*/ 1 h 408"/>
                      <a:gd name="T2" fmla="*/ 0 w 7"/>
                      <a:gd name="T3" fmla="*/ 81 h 408"/>
                      <a:gd name="T4" fmla="*/ 1 w 7"/>
                      <a:gd name="T5" fmla="*/ 81 h 408"/>
                      <a:gd name="T6" fmla="*/ 1 w 7"/>
                      <a:gd name="T7" fmla="*/ 0 h 408"/>
                      <a:gd name="T8" fmla="*/ 0 w 7"/>
                      <a:gd name="T9" fmla="*/ 1 h 4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408">
                        <a:moveTo>
                          <a:pt x="0" y="4"/>
                        </a:moveTo>
                        <a:lnTo>
                          <a:pt x="0" y="406"/>
                        </a:lnTo>
                        <a:lnTo>
                          <a:pt x="7" y="408"/>
                        </a:lnTo>
                        <a:lnTo>
                          <a:pt x="7"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7" name="Freeform 461"/>
                  <p:cNvSpPr>
                    <a:spLocks/>
                  </p:cNvSpPr>
                  <p:nvPr/>
                </p:nvSpPr>
                <p:spPr bwMode="auto">
                  <a:xfrm>
                    <a:off x="2078" y="1850"/>
                    <a:ext cx="1" cy="82"/>
                  </a:xfrm>
                  <a:custGeom>
                    <a:avLst/>
                    <a:gdLst>
                      <a:gd name="T0" fmla="*/ 0 w 5"/>
                      <a:gd name="T1" fmla="*/ 1 h 409"/>
                      <a:gd name="T2" fmla="*/ 0 w 5"/>
                      <a:gd name="T3" fmla="*/ 82 h 409"/>
                      <a:gd name="T4" fmla="*/ 1 w 5"/>
                      <a:gd name="T5" fmla="*/ 82 h 409"/>
                      <a:gd name="T6" fmla="*/ 1 w 5"/>
                      <a:gd name="T7" fmla="*/ 0 h 409"/>
                      <a:gd name="T8" fmla="*/ 0 w 5"/>
                      <a:gd name="T9" fmla="*/ 1 h 4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 h="409">
                        <a:moveTo>
                          <a:pt x="0" y="4"/>
                        </a:moveTo>
                        <a:lnTo>
                          <a:pt x="0" y="407"/>
                        </a:lnTo>
                        <a:lnTo>
                          <a:pt x="5" y="409"/>
                        </a:lnTo>
                        <a:lnTo>
                          <a:pt x="5" y="0"/>
                        </a:lnTo>
                        <a:lnTo>
                          <a:pt x="0" y="4"/>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8" name="Freeform 462"/>
                  <p:cNvSpPr>
                    <a:spLocks/>
                  </p:cNvSpPr>
                  <p:nvPr/>
                </p:nvSpPr>
                <p:spPr bwMode="auto">
                  <a:xfrm>
                    <a:off x="2063" y="1839"/>
                    <a:ext cx="94" cy="17"/>
                  </a:xfrm>
                  <a:custGeom>
                    <a:avLst/>
                    <a:gdLst>
                      <a:gd name="T0" fmla="*/ 94 w 468"/>
                      <a:gd name="T1" fmla="*/ 6 h 88"/>
                      <a:gd name="T2" fmla="*/ 0 w 468"/>
                      <a:gd name="T3" fmla="*/ 0 h 88"/>
                      <a:gd name="T4" fmla="*/ 0 w 468"/>
                      <a:gd name="T5" fmla="*/ 13 h 88"/>
                      <a:gd name="T6" fmla="*/ 94 w 468"/>
                      <a:gd name="T7" fmla="*/ 17 h 88"/>
                      <a:gd name="T8" fmla="*/ 94 w 468"/>
                      <a:gd name="T9" fmla="*/ 6 h 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8" h="88">
                        <a:moveTo>
                          <a:pt x="468" y="33"/>
                        </a:moveTo>
                        <a:lnTo>
                          <a:pt x="0" y="0"/>
                        </a:lnTo>
                        <a:lnTo>
                          <a:pt x="0" y="65"/>
                        </a:lnTo>
                        <a:lnTo>
                          <a:pt x="468" y="88"/>
                        </a:lnTo>
                        <a:lnTo>
                          <a:pt x="468" y="3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49" name="Freeform 463"/>
                  <p:cNvSpPr>
                    <a:spLocks/>
                  </p:cNvSpPr>
                  <p:nvPr/>
                </p:nvSpPr>
                <p:spPr bwMode="auto">
                  <a:xfrm>
                    <a:off x="2016" y="1839"/>
                    <a:ext cx="47" cy="16"/>
                  </a:xfrm>
                  <a:custGeom>
                    <a:avLst/>
                    <a:gdLst>
                      <a:gd name="T0" fmla="*/ 0 w 236"/>
                      <a:gd name="T1" fmla="*/ 5 h 83"/>
                      <a:gd name="T2" fmla="*/ 47 w 236"/>
                      <a:gd name="T3" fmla="*/ 0 h 83"/>
                      <a:gd name="T4" fmla="*/ 47 w 236"/>
                      <a:gd name="T5" fmla="*/ 13 h 83"/>
                      <a:gd name="T6" fmla="*/ 0 w 236"/>
                      <a:gd name="T7" fmla="*/ 16 h 83"/>
                      <a:gd name="T8" fmla="*/ 0 w 236"/>
                      <a:gd name="T9" fmla="*/ 5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83">
                        <a:moveTo>
                          <a:pt x="0" y="28"/>
                        </a:moveTo>
                        <a:lnTo>
                          <a:pt x="236" y="0"/>
                        </a:lnTo>
                        <a:lnTo>
                          <a:pt x="236" y="65"/>
                        </a:lnTo>
                        <a:lnTo>
                          <a:pt x="0" y="83"/>
                        </a:lnTo>
                        <a:lnTo>
                          <a:pt x="0" y="28"/>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50" name="Freeform 464"/>
                  <p:cNvSpPr>
                    <a:spLocks/>
                  </p:cNvSpPr>
                  <p:nvPr/>
                </p:nvSpPr>
                <p:spPr bwMode="auto">
                  <a:xfrm>
                    <a:off x="2019" y="1884"/>
                    <a:ext cx="135" cy="2"/>
                  </a:xfrm>
                  <a:custGeom>
                    <a:avLst/>
                    <a:gdLst>
                      <a:gd name="T0" fmla="*/ 0 w 675"/>
                      <a:gd name="T1" fmla="*/ 0 h 10"/>
                      <a:gd name="T2" fmla="*/ 135 w 675"/>
                      <a:gd name="T3" fmla="*/ 0 h 10"/>
                      <a:gd name="T4" fmla="*/ 135 w 675"/>
                      <a:gd name="T5" fmla="*/ 2 h 10"/>
                      <a:gd name="T6" fmla="*/ 0 w 675"/>
                      <a:gd name="T7" fmla="*/ 2 h 10"/>
                      <a:gd name="T8" fmla="*/ 0 w 675"/>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5" h="10">
                        <a:moveTo>
                          <a:pt x="2" y="0"/>
                        </a:moveTo>
                        <a:lnTo>
                          <a:pt x="675" y="0"/>
                        </a:lnTo>
                        <a:lnTo>
                          <a:pt x="675" y="10"/>
                        </a:lnTo>
                        <a:lnTo>
                          <a:pt x="0" y="1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2422" name="Group 465"/>
              <p:cNvGrpSpPr>
                <a:grpSpLocks/>
              </p:cNvGrpSpPr>
              <p:nvPr/>
            </p:nvGrpSpPr>
            <p:grpSpPr bwMode="auto">
              <a:xfrm>
                <a:off x="1716" y="1793"/>
                <a:ext cx="209" cy="153"/>
                <a:chOff x="1716" y="1793"/>
                <a:chExt cx="209" cy="153"/>
              </a:xfrm>
            </p:grpSpPr>
            <p:sp>
              <p:nvSpPr>
                <p:cNvPr id="12423" name="Freeform 466"/>
                <p:cNvSpPr>
                  <a:spLocks/>
                </p:cNvSpPr>
                <p:nvPr/>
              </p:nvSpPr>
              <p:spPr bwMode="auto">
                <a:xfrm>
                  <a:off x="1826" y="1800"/>
                  <a:ext cx="99" cy="112"/>
                </a:xfrm>
                <a:custGeom>
                  <a:avLst/>
                  <a:gdLst>
                    <a:gd name="T0" fmla="*/ 4 w 495"/>
                    <a:gd name="T1" fmla="*/ 7 h 558"/>
                    <a:gd name="T2" fmla="*/ 10 w 495"/>
                    <a:gd name="T3" fmla="*/ 4 h 558"/>
                    <a:gd name="T4" fmla="*/ 15 w 495"/>
                    <a:gd name="T5" fmla="*/ 2 h 558"/>
                    <a:gd name="T6" fmla="*/ 20 w 495"/>
                    <a:gd name="T7" fmla="*/ 2 h 558"/>
                    <a:gd name="T8" fmla="*/ 24 w 495"/>
                    <a:gd name="T9" fmla="*/ 6 h 558"/>
                    <a:gd name="T10" fmla="*/ 27 w 495"/>
                    <a:gd name="T11" fmla="*/ 0 h 558"/>
                    <a:gd name="T12" fmla="*/ 34 w 495"/>
                    <a:gd name="T13" fmla="*/ 2 h 558"/>
                    <a:gd name="T14" fmla="*/ 38 w 495"/>
                    <a:gd name="T15" fmla="*/ 6 h 558"/>
                    <a:gd name="T16" fmla="*/ 43 w 495"/>
                    <a:gd name="T17" fmla="*/ 2 h 558"/>
                    <a:gd name="T18" fmla="*/ 49 w 495"/>
                    <a:gd name="T19" fmla="*/ 5 h 558"/>
                    <a:gd name="T20" fmla="*/ 49 w 495"/>
                    <a:gd name="T21" fmla="*/ 12 h 558"/>
                    <a:gd name="T22" fmla="*/ 57 w 495"/>
                    <a:gd name="T23" fmla="*/ 9 h 558"/>
                    <a:gd name="T24" fmla="*/ 63 w 495"/>
                    <a:gd name="T25" fmla="*/ 14 h 558"/>
                    <a:gd name="T26" fmla="*/ 68 w 495"/>
                    <a:gd name="T27" fmla="*/ 13 h 558"/>
                    <a:gd name="T28" fmla="*/ 75 w 495"/>
                    <a:gd name="T29" fmla="*/ 16 h 558"/>
                    <a:gd name="T30" fmla="*/ 75 w 495"/>
                    <a:gd name="T31" fmla="*/ 23 h 558"/>
                    <a:gd name="T32" fmla="*/ 77 w 495"/>
                    <a:gd name="T33" fmla="*/ 28 h 558"/>
                    <a:gd name="T34" fmla="*/ 83 w 495"/>
                    <a:gd name="T35" fmla="*/ 29 h 558"/>
                    <a:gd name="T36" fmla="*/ 87 w 495"/>
                    <a:gd name="T37" fmla="*/ 26 h 558"/>
                    <a:gd name="T38" fmla="*/ 90 w 495"/>
                    <a:gd name="T39" fmla="*/ 34 h 558"/>
                    <a:gd name="T40" fmla="*/ 91 w 495"/>
                    <a:gd name="T41" fmla="*/ 41 h 558"/>
                    <a:gd name="T42" fmla="*/ 93 w 495"/>
                    <a:gd name="T43" fmla="*/ 43 h 558"/>
                    <a:gd name="T44" fmla="*/ 97 w 495"/>
                    <a:gd name="T45" fmla="*/ 51 h 558"/>
                    <a:gd name="T46" fmla="*/ 98 w 495"/>
                    <a:gd name="T47" fmla="*/ 59 h 558"/>
                    <a:gd name="T48" fmla="*/ 99 w 495"/>
                    <a:gd name="T49" fmla="*/ 69 h 558"/>
                    <a:gd name="T50" fmla="*/ 91 w 495"/>
                    <a:gd name="T51" fmla="*/ 85 h 558"/>
                    <a:gd name="T52" fmla="*/ 83 w 495"/>
                    <a:gd name="T53" fmla="*/ 94 h 558"/>
                    <a:gd name="T54" fmla="*/ 79 w 495"/>
                    <a:gd name="T55" fmla="*/ 100 h 558"/>
                    <a:gd name="T56" fmla="*/ 69 w 495"/>
                    <a:gd name="T57" fmla="*/ 100 h 558"/>
                    <a:gd name="T58" fmla="*/ 65 w 495"/>
                    <a:gd name="T59" fmla="*/ 100 h 558"/>
                    <a:gd name="T60" fmla="*/ 56 w 495"/>
                    <a:gd name="T61" fmla="*/ 99 h 558"/>
                    <a:gd name="T62" fmla="*/ 43 w 495"/>
                    <a:gd name="T63" fmla="*/ 109 h 558"/>
                    <a:gd name="T64" fmla="*/ 36 w 495"/>
                    <a:gd name="T65" fmla="*/ 112 h 558"/>
                    <a:gd name="T66" fmla="*/ 32 w 495"/>
                    <a:gd name="T67" fmla="*/ 108 h 558"/>
                    <a:gd name="T68" fmla="*/ 26 w 495"/>
                    <a:gd name="T69" fmla="*/ 108 h 558"/>
                    <a:gd name="T70" fmla="*/ 17 w 495"/>
                    <a:gd name="T71" fmla="*/ 95 h 558"/>
                    <a:gd name="T72" fmla="*/ 10 w 495"/>
                    <a:gd name="T73" fmla="*/ 93 h 558"/>
                    <a:gd name="T74" fmla="*/ 1 w 495"/>
                    <a:gd name="T75" fmla="*/ 76 h 5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5" h="558">
                      <a:moveTo>
                        <a:pt x="0" y="48"/>
                      </a:moveTo>
                      <a:lnTo>
                        <a:pt x="20" y="35"/>
                      </a:lnTo>
                      <a:lnTo>
                        <a:pt x="37" y="31"/>
                      </a:lnTo>
                      <a:lnTo>
                        <a:pt x="51" y="19"/>
                      </a:lnTo>
                      <a:lnTo>
                        <a:pt x="55" y="4"/>
                      </a:lnTo>
                      <a:lnTo>
                        <a:pt x="73" y="8"/>
                      </a:lnTo>
                      <a:lnTo>
                        <a:pt x="87" y="1"/>
                      </a:lnTo>
                      <a:lnTo>
                        <a:pt x="101" y="11"/>
                      </a:lnTo>
                      <a:lnTo>
                        <a:pt x="108" y="27"/>
                      </a:lnTo>
                      <a:lnTo>
                        <a:pt x="121" y="29"/>
                      </a:lnTo>
                      <a:lnTo>
                        <a:pt x="126" y="13"/>
                      </a:lnTo>
                      <a:lnTo>
                        <a:pt x="137" y="0"/>
                      </a:lnTo>
                      <a:lnTo>
                        <a:pt x="155" y="0"/>
                      </a:lnTo>
                      <a:lnTo>
                        <a:pt x="168" y="10"/>
                      </a:lnTo>
                      <a:lnTo>
                        <a:pt x="175" y="27"/>
                      </a:lnTo>
                      <a:lnTo>
                        <a:pt x="191" y="29"/>
                      </a:lnTo>
                      <a:lnTo>
                        <a:pt x="200" y="17"/>
                      </a:lnTo>
                      <a:lnTo>
                        <a:pt x="217" y="10"/>
                      </a:lnTo>
                      <a:lnTo>
                        <a:pt x="227" y="25"/>
                      </a:lnTo>
                      <a:lnTo>
                        <a:pt x="246" y="27"/>
                      </a:lnTo>
                      <a:lnTo>
                        <a:pt x="251" y="40"/>
                      </a:lnTo>
                      <a:lnTo>
                        <a:pt x="245" y="59"/>
                      </a:lnTo>
                      <a:lnTo>
                        <a:pt x="265" y="60"/>
                      </a:lnTo>
                      <a:lnTo>
                        <a:pt x="284" y="47"/>
                      </a:lnTo>
                      <a:lnTo>
                        <a:pt x="304" y="49"/>
                      </a:lnTo>
                      <a:lnTo>
                        <a:pt x="314" y="68"/>
                      </a:lnTo>
                      <a:lnTo>
                        <a:pt x="322" y="74"/>
                      </a:lnTo>
                      <a:lnTo>
                        <a:pt x="339" y="63"/>
                      </a:lnTo>
                      <a:lnTo>
                        <a:pt x="362" y="70"/>
                      </a:lnTo>
                      <a:lnTo>
                        <a:pt x="377" y="80"/>
                      </a:lnTo>
                      <a:lnTo>
                        <a:pt x="370" y="102"/>
                      </a:lnTo>
                      <a:lnTo>
                        <a:pt x="373" y="113"/>
                      </a:lnTo>
                      <a:lnTo>
                        <a:pt x="387" y="117"/>
                      </a:lnTo>
                      <a:lnTo>
                        <a:pt x="385" y="138"/>
                      </a:lnTo>
                      <a:lnTo>
                        <a:pt x="398" y="150"/>
                      </a:lnTo>
                      <a:lnTo>
                        <a:pt x="416" y="145"/>
                      </a:lnTo>
                      <a:lnTo>
                        <a:pt x="425" y="127"/>
                      </a:lnTo>
                      <a:lnTo>
                        <a:pt x="437" y="130"/>
                      </a:lnTo>
                      <a:lnTo>
                        <a:pt x="440" y="149"/>
                      </a:lnTo>
                      <a:lnTo>
                        <a:pt x="451" y="167"/>
                      </a:lnTo>
                      <a:lnTo>
                        <a:pt x="459" y="188"/>
                      </a:lnTo>
                      <a:lnTo>
                        <a:pt x="453" y="204"/>
                      </a:lnTo>
                      <a:lnTo>
                        <a:pt x="443" y="217"/>
                      </a:lnTo>
                      <a:lnTo>
                        <a:pt x="465" y="216"/>
                      </a:lnTo>
                      <a:lnTo>
                        <a:pt x="474" y="231"/>
                      </a:lnTo>
                      <a:lnTo>
                        <a:pt x="487" y="252"/>
                      </a:lnTo>
                      <a:lnTo>
                        <a:pt x="493" y="280"/>
                      </a:lnTo>
                      <a:lnTo>
                        <a:pt x="492" y="293"/>
                      </a:lnTo>
                      <a:lnTo>
                        <a:pt x="489" y="316"/>
                      </a:lnTo>
                      <a:lnTo>
                        <a:pt x="495" y="343"/>
                      </a:lnTo>
                      <a:lnTo>
                        <a:pt x="481" y="423"/>
                      </a:lnTo>
                      <a:lnTo>
                        <a:pt x="455" y="424"/>
                      </a:lnTo>
                      <a:lnTo>
                        <a:pt x="442" y="453"/>
                      </a:lnTo>
                      <a:lnTo>
                        <a:pt x="417" y="467"/>
                      </a:lnTo>
                      <a:lnTo>
                        <a:pt x="396" y="478"/>
                      </a:lnTo>
                      <a:lnTo>
                        <a:pt x="393" y="499"/>
                      </a:lnTo>
                      <a:lnTo>
                        <a:pt x="361" y="508"/>
                      </a:lnTo>
                      <a:lnTo>
                        <a:pt x="345" y="499"/>
                      </a:lnTo>
                      <a:lnTo>
                        <a:pt x="338" y="498"/>
                      </a:lnTo>
                      <a:lnTo>
                        <a:pt x="325" y="500"/>
                      </a:lnTo>
                      <a:lnTo>
                        <a:pt x="308" y="486"/>
                      </a:lnTo>
                      <a:lnTo>
                        <a:pt x="281" y="491"/>
                      </a:lnTo>
                      <a:lnTo>
                        <a:pt x="238" y="524"/>
                      </a:lnTo>
                      <a:lnTo>
                        <a:pt x="217" y="542"/>
                      </a:lnTo>
                      <a:lnTo>
                        <a:pt x="194" y="558"/>
                      </a:lnTo>
                      <a:lnTo>
                        <a:pt x="178" y="557"/>
                      </a:lnTo>
                      <a:lnTo>
                        <a:pt x="169" y="546"/>
                      </a:lnTo>
                      <a:lnTo>
                        <a:pt x="158" y="540"/>
                      </a:lnTo>
                      <a:lnTo>
                        <a:pt x="141" y="552"/>
                      </a:lnTo>
                      <a:lnTo>
                        <a:pt x="129" y="537"/>
                      </a:lnTo>
                      <a:lnTo>
                        <a:pt x="127" y="515"/>
                      </a:lnTo>
                      <a:lnTo>
                        <a:pt x="83" y="473"/>
                      </a:lnTo>
                      <a:lnTo>
                        <a:pt x="60" y="474"/>
                      </a:lnTo>
                      <a:lnTo>
                        <a:pt x="51" y="461"/>
                      </a:lnTo>
                      <a:lnTo>
                        <a:pt x="23" y="381"/>
                      </a:lnTo>
                      <a:lnTo>
                        <a:pt x="5" y="378"/>
                      </a:lnTo>
                      <a:lnTo>
                        <a:pt x="0" y="48"/>
                      </a:lnTo>
                      <a:close/>
                    </a:path>
                  </a:pathLst>
                </a:custGeom>
                <a:solidFill>
                  <a:srgbClr val="004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4" name="Freeform 467"/>
                <p:cNvSpPr>
                  <a:spLocks/>
                </p:cNvSpPr>
                <p:nvPr/>
              </p:nvSpPr>
              <p:spPr bwMode="auto">
                <a:xfrm>
                  <a:off x="1716" y="1793"/>
                  <a:ext cx="135" cy="122"/>
                </a:xfrm>
                <a:custGeom>
                  <a:avLst/>
                  <a:gdLst>
                    <a:gd name="T0" fmla="*/ 82 w 679"/>
                    <a:gd name="T1" fmla="*/ 107 h 612"/>
                    <a:gd name="T2" fmla="*/ 73 w 679"/>
                    <a:gd name="T3" fmla="*/ 117 h 612"/>
                    <a:gd name="T4" fmla="*/ 56 w 679"/>
                    <a:gd name="T5" fmla="*/ 119 h 612"/>
                    <a:gd name="T6" fmla="*/ 39 w 679"/>
                    <a:gd name="T7" fmla="*/ 119 h 612"/>
                    <a:gd name="T8" fmla="*/ 35 w 679"/>
                    <a:gd name="T9" fmla="*/ 109 h 612"/>
                    <a:gd name="T10" fmla="*/ 32 w 679"/>
                    <a:gd name="T11" fmla="*/ 110 h 612"/>
                    <a:gd name="T12" fmla="*/ 24 w 679"/>
                    <a:gd name="T13" fmla="*/ 115 h 612"/>
                    <a:gd name="T14" fmla="*/ 11 w 679"/>
                    <a:gd name="T15" fmla="*/ 105 h 612"/>
                    <a:gd name="T16" fmla="*/ 10 w 679"/>
                    <a:gd name="T17" fmla="*/ 94 h 612"/>
                    <a:gd name="T18" fmla="*/ 3 w 679"/>
                    <a:gd name="T19" fmla="*/ 96 h 612"/>
                    <a:gd name="T20" fmla="*/ 0 w 679"/>
                    <a:gd name="T21" fmla="*/ 71 h 612"/>
                    <a:gd name="T22" fmla="*/ 2 w 679"/>
                    <a:gd name="T23" fmla="*/ 62 h 612"/>
                    <a:gd name="T24" fmla="*/ 3 w 679"/>
                    <a:gd name="T25" fmla="*/ 53 h 612"/>
                    <a:gd name="T26" fmla="*/ 11 w 679"/>
                    <a:gd name="T27" fmla="*/ 40 h 612"/>
                    <a:gd name="T28" fmla="*/ 16 w 679"/>
                    <a:gd name="T29" fmla="*/ 37 h 612"/>
                    <a:gd name="T30" fmla="*/ 17 w 679"/>
                    <a:gd name="T31" fmla="*/ 31 h 612"/>
                    <a:gd name="T32" fmla="*/ 14 w 679"/>
                    <a:gd name="T33" fmla="*/ 26 h 612"/>
                    <a:gd name="T34" fmla="*/ 32 w 679"/>
                    <a:gd name="T35" fmla="*/ 22 h 612"/>
                    <a:gd name="T36" fmla="*/ 49 w 679"/>
                    <a:gd name="T37" fmla="*/ 15 h 612"/>
                    <a:gd name="T38" fmla="*/ 59 w 679"/>
                    <a:gd name="T39" fmla="*/ 8 h 612"/>
                    <a:gd name="T40" fmla="*/ 73 w 679"/>
                    <a:gd name="T41" fmla="*/ 10 h 612"/>
                    <a:gd name="T42" fmla="*/ 80 w 679"/>
                    <a:gd name="T43" fmla="*/ 3 h 612"/>
                    <a:gd name="T44" fmla="*/ 86 w 679"/>
                    <a:gd name="T45" fmla="*/ 0 h 612"/>
                    <a:gd name="T46" fmla="*/ 104 w 679"/>
                    <a:gd name="T47" fmla="*/ 4 h 612"/>
                    <a:gd name="T48" fmla="*/ 118 w 679"/>
                    <a:gd name="T49" fmla="*/ 13 h 612"/>
                    <a:gd name="T50" fmla="*/ 132 w 679"/>
                    <a:gd name="T51" fmla="*/ 40 h 612"/>
                    <a:gd name="T52" fmla="*/ 135 w 679"/>
                    <a:gd name="T53" fmla="*/ 53 h 612"/>
                    <a:gd name="T54" fmla="*/ 134 w 679"/>
                    <a:gd name="T55" fmla="*/ 64 h 612"/>
                    <a:gd name="T56" fmla="*/ 126 w 679"/>
                    <a:gd name="T57" fmla="*/ 78 h 612"/>
                    <a:gd name="T58" fmla="*/ 120 w 679"/>
                    <a:gd name="T59" fmla="*/ 86 h 612"/>
                    <a:gd name="T60" fmla="*/ 130 w 679"/>
                    <a:gd name="T61" fmla="*/ 97 h 612"/>
                    <a:gd name="T62" fmla="*/ 119 w 679"/>
                    <a:gd name="T63" fmla="*/ 98 h 612"/>
                    <a:gd name="T64" fmla="*/ 114 w 679"/>
                    <a:gd name="T65" fmla="*/ 106 h 612"/>
                    <a:gd name="T66" fmla="*/ 115 w 679"/>
                    <a:gd name="T67" fmla="*/ 113 h 612"/>
                    <a:gd name="T68" fmla="*/ 109 w 679"/>
                    <a:gd name="T69" fmla="*/ 115 h 612"/>
                    <a:gd name="T70" fmla="*/ 101 w 679"/>
                    <a:gd name="T71" fmla="*/ 111 h 612"/>
                    <a:gd name="T72" fmla="*/ 88 w 679"/>
                    <a:gd name="T73" fmla="*/ 114 h 6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9" h="612">
                      <a:moveTo>
                        <a:pt x="441" y="570"/>
                      </a:moveTo>
                      <a:lnTo>
                        <a:pt x="410" y="535"/>
                      </a:lnTo>
                      <a:lnTo>
                        <a:pt x="401" y="517"/>
                      </a:lnTo>
                      <a:lnTo>
                        <a:pt x="368" y="587"/>
                      </a:lnTo>
                      <a:lnTo>
                        <a:pt x="336" y="594"/>
                      </a:lnTo>
                      <a:lnTo>
                        <a:pt x="283" y="595"/>
                      </a:lnTo>
                      <a:lnTo>
                        <a:pt x="262" y="612"/>
                      </a:lnTo>
                      <a:lnTo>
                        <a:pt x="196" y="598"/>
                      </a:lnTo>
                      <a:lnTo>
                        <a:pt x="192" y="548"/>
                      </a:lnTo>
                      <a:lnTo>
                        <a:pt x="178" y="546"/>
                      </a:lnTo>
                      <a:lnTo>
                        <a:pt x="175" y="563"/>
                      </a:lnTo>
                      <a:lnTo>
                        <a:pt x="161" y="553"/>
                      </a:lnTo>
                      <a:lnTo>
                        <a:pt x="138" y="545"/>
                      </a:lnTo>
                      <a:lnTo>
                        <a:pt x="122" y="575"/>
                      </a:lnTo>
                      <a:lnTo>
                        <a:pt x="78" y="532"/>
                      </a:lnTo>
                      <a:lnTo>
                        <a:pt x="53" y="526"/>
                      </a:lnTo>
                      <a:lnTo>
                        <a:pt x="41" y="499"/>
                      </a:lnTo>
                      <a:lnTo>
                        <a:pt x="50" y="472"/>
                      </a:lnTo>
                      <a:lnTo>
                        <a:pt x="32" y="486"/>
                      </a:lnTo>
                      <a:lnTo>
                        <a:pt x="13" y="481"/>
                      </a:lnTo>
                      <a:lnTo>
                        <a:pt x="13" y="459"/>
                      </a:lnTo>
                      <a:lnTo>
                        <a:pt x="0" y="356"/>
                      </a:lnTo>
                      <a:lnTo>
                        <a:pt x="10" y="332"/>
                      </a:lnTo>
                      <a:lnTo>
                        <a:pt x="9" y="309"/>
                      </a:lnTo>
                      <a:lnTo>
                        <a:pt x="24" y="296"/>
                      </a:lnTo>
                      <a:lnTo>
                        <a:pt x="15" y="266"/>
                      </a:lnTo>
                      <a:lnTo>
                        <a:pt x="38" y="212"/>
                      </a:lnTo>
                      <a:lnTo>
                        <a:pt x="53" y="202"/>
                      </a:lnTo>
                      <a:lnTo>
                        <a:pt x="68" y="206"/>
                      </a:lnTo>
                      <a:lnTo>
                        <a:pt x="78" y="187"/>
                      </a:lnTo>
                      <a:lnTo>
                        <a:pt x="79" y="171"/>
                      </a:lnTo>
                      <a:lnTo>
                        <a:pt x="88" y="155"/>
                      </a:lnTo>
                      <a:lnTo>
                        <a:pt x="63" y="147"/>
                      </a:lnTo>
                      <a:lnTo>
                        <a:pt x="68" y="128"/>
                      </a:lnTo>
                      <a:lnTo>
                        <a:pt x="86" y="123"/>
                      </a:lnTo>
                      <a:lnTo>
                        <a:pt x="161" y="110"/>
                      </a:lnTo>
                      <a:lnTo>
                        <a:pt x="202" y="88"/>
                      </a:lnTo>
                      <a:lnTo>
                        <a:pt x="245" y="75"/>
                      </a:lnTo>
                      <a:lnTo>
                        <a:pt x="243" y="55"/>
                      </a:lnTo>
                      <a:lnTo>
                        <a:pt x="295" y="38"/>
                      </a:lnTo>
                      <a:lnTo>
                        <a:pt x="324" y="37"/>
                      </a:lnTo>
                      <a:lnTo>
                        <a:pt x="366" y="49"/>
                      </a:lnTo>
                      <a:lnTo>
                        <a:pt x="368" y="34"/>
                      </a:lnTo>
                      <a:lnTo>
                        <a:pt x="404" y="15"/>
                      </a:lnTo>
                      <a:lnTo>
                        <a:pt x="417" y="14"/>
                      </a:lnTo>
                      <a:lnTo>
                        <a:pt x="435" y="0"/>
                      </a:lnTo>
                      <a:lnTo>
                        <a:pt x="500" y="20"/>
                      </a:lnTo>
                      <a:lnTo>
                        <a:pt x="521" y="21"/>
                      </a:lnTo>
                      <a:lnTo>
                        <a:pt x="561" y="70"/>
                      </a:lnTo>
                      <a:lnTo>
                        <a:pt x="594" y="67"/>
                      </a:lnTo>
                      <a:lnTo>
                        <a:pt x="642" y="153"/>
                      </a:lnTo>
                      <a:lnTo>
                        <a:pt x="665" y="199"/>
                      </a:lnTo>
                      <a:lnTo>
                        <a:pt x="653" y="228"/>
                      </a:lnTo>
                      <a:lnTo>
                        <a:pt x="679" y="266"/>
                      </a:lnTo>
                      <a:lnTo>
                        <a:pt x="671" y="280"/>
                      </a:lnTo>
                      <a:lnTo>
                        <a:pt x="674" y="320"/>
                      </a:lnTo>
                      <a:lnTo>
                        <a:pt x="648" y="353"/>
                      </a:lnTo>
                      <a:lnTo>
                        <a:pt x="635" y="391"/>
                      </a:lnTo>
                      <a:lnTo>
                        <a:pt x="632" y="410"/>
                      </a:lnTo>
                      <a:lnTo>
                        <a:pt x="603" y="429"/>
                      </a:lnTo>
                      <a:lnTo>
                        <a:pt x="637" y="446"/>
                      </a:lnTo>
                      <a:lnTo>
                        <a:pt x="653" y="489"/>
                      </a:lnTo>
                      <a:lnTo>
                        <a:pt x="635" y="493"/>
                      </a:lnTo>
                      <a:lnTo>
                        <a:pt x="600" y="493"/>
                      </a:lnTo>
                      <a:lnTo>
                        <a:pt x="573" y="513"/>
                      </a:lnTo>
                      <a:lnTo>
                        <a:pt x="573" y="534"/>
                      </a:lnTo>
                      <a:lnTo>
                        <a:pt x="584" y="549"/>
                      </a:lnTo>
                      <a:lnTo>
                        <a:pt x="580" y="567"/>
                      </a:lnTo>
                      <a:lnTo>
                        <a:pt x="568" y="579"/>
                      </a:lnTo>
                      <a:lnTo>
                        <a:pt x="550" y="578"/>
                      </a:lnTo>
                      <a:lnTo>
                        <a:pt x="528" y="564"/>
                      </a:lnTo>
                      <a:lnTo>
                        <a:pt x="508" y="558"/>
                      </a:lnTo>
                      <a:lnTo>
                        <a:pt x="477" y="567"/>
                      </a:lnTo>
                      <a:lnTo>
                        <a:pt x="441" y="570"/>
                      </a:lnTo>
                      <a:close/>
                    </a:path>
                  </a:pathLst>
                </a:custGeom>
                <a:solidFill>
                  <a:srgbClr val="0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5" name="Freeform 468"/>
                <p:cNvSpPr>
                  <a:spLocks/>
                </p:cNvSpPr>
                <p:nvPr/>
              </p:nvSpPr>
              <p:spPr bwMode="auto">
                <a:xfrm>
                  <a:off x="1760" y="1864"/>
                  <a:ext cx="57" cy="82"/>
                </a:xfrm>
                <a:custGeom>
                  <a:avLst/>
                  <a:gdLst>
                    <a:gd name="T0" fmla="*/ 27 w 286"/>
                    <a:gd name="T1" fmla="*/ 82 h 413"/>
                    <a:gd name="T2" fmla="*/ 31 w 286"/>
                    <a:gd name="T3" fmla="*/ 82 h 413"/>
                    <a:gd name="T4" fmla="*/ 34 w 286"/>
                    <a:gd name="T5" fmla="*/ 82 h 413"/>
                    <a:gd name="T6" fmla="*/ 33 w 286"/>
                    <a:gd name="T7" fmla="*/ 78 h 413"/>
                    <a:gd name="T8" fmla="*/ 32 w 286"/>
                    <a:gd name="T9" fmla="*/ 70 h 413"/>
                    <a:gd name="T10" fmla="*/ 33 w 286"/>
                    <a:gd name="T11" fmla="*/ 61 h 413"/>
                    <a:gd name="T12" fmla="*/ 31 w 286"/>
                    <a:gd name="T13" fmla="*/ 52 h 413"/>
                    <a:gd name="T14" fmla="*/ 34 w 286"/>
                    <a:gd name="T15" fmla="*/ 43 h 413"/>
                    <a:gd name="T16" fmla="*/ 40 w 286"/>
                    <a:gd name="T17" fmla="*/ 35 h 413"/>
                    <a:gd name="T18" fmla="*/ 46 w 286"/>
                    <a:gd name="T19" fmla="*/ 30 h 413"/>
                    <a:gd name="T20" fmla="*/ 53 w 286"/>
                    <a:gd name="T21" fmla="*/ 23 h 413"/>
                    <a:gd name="T22" fmla="*/ 57 w 286"/>
                    <a:gd name="T23" fmla="*/ 19 h 413"/>
                    <a:gd name="T24" fmla="*/ 53 w 286"/>
                    <a:gd name="T25" fmla="*/ 19 h 413"/>
                    <a:gd name="T26" fmla="*/ 48 w 286"/>
                    <a:gd name="T27" fmla="*/ 25 h 413"/>
                    <a:gd name="T28" fmla="*/ 42 w 286"/>
                    <a:gd name="T29" fmla="*/ 31 h 413"/>
                    <a:gd name="T30" fmla="*/ 38 w 286"/>
                    <a:gd name="T31" fmla="*/ 35 h 413"/>
                    <a:gd name="T32" fmla="*/ 34 w 286"/>
                    <a:gd name="T33" fmla="*/ 41 h 413"/>
                    <a:gd name="T34" fmla="*/ 36 w 286"/>
                    <a:gd name="T35" fmla="*/ 33 h 413"/>
                    <a:gd name="T36" fmla="*/ 37 w 286"/>
                    <a:gd name="T37" fmla="*/ 24 h 413"/>
                    <a:gd name="T38" fmla="*/ 42 w 286"/>
                    <a:gd name="T39" fmla="*/ 18 h 413"/>
                    <a:gd name="T40" fmla="*/ 47 w 286"/>
                    <a:gd name="T41" fmla="*/ 12 h 413"/>
                    <a:gd name="T42" fmla="*/ 45 w 286"/>
                    <a:gd name="T43" fmla="*/ 13 h 413"/>
                    <a:gd name="T44" fmla="*/ 35 w 286"/>
                    <a:gd name="T45" fmla="*/ 24 h 413"/>
                    <a:gd name="T46" fmla="*/ 33 w 286"/>
                    <a:gd name="T47" fmla="*/ 36 h 413"/>
                    <a:gd name="T48" fmla="*/ 28 w 286"/>
                    <a:gd name="T49" fmla="*/ 26 h 413"/>
                    <a:gd name="T50" fmla="*/ 22 w 286"/>
                    <a:gd name="T51" fmla="*/ 0 h 413"/>
                    <a:gd name="T52" fmla="*/ 25 w 286"/>
                    <a:gd name="T53" fmla="*/ 17 h 413"/>
                    <a:gd name="T54" fmla="*/ 30 w 286"/>
                    <a:gd name="T55" fmla="*/ 38 h 413"/>
                    <a:gd name="T56" fmla="*/ 29 w 286"/>
                    <a:gd name="T57" fmla="*/ 48 h 413"/>
                    <a:gd name="T58" fmla="*/ 25 w 286"/>
                    <a:gd name="T59" fmla="*/ 40 h 413"/>
                    <a:gd name="T60" fmla="*/ 19 w 286"/>
                    <a:gd name="T61" fmla="*/ 28 h 413"/>
                    <a:gd name="T62" fmla="*/ 3 w 286"/>
                    <a:gd name="T63" fmla="*/ 15 h 413"/>
                    <a:gd name="T64" fmla="*/ 0 w 286"/>
                    <a:gd name="T65" fmla="*/ 14 h 413"/>
                    <a:gd name="T66" fmla="*/ 18 w 286"/>
                    <a:gd name="T67" fmla="*/ 31 h 413"/>
                    <a:gd name="T68" fmla="*/ 25 w 286"/>
                    <a:gd name="T69" fmla="*/ 48 h 413"/>
                    <a:gd name="T70" fmla="*/ 26 w 286"/>
                    <a:gd name="T71" fmla="*/ 60 h 413"/>
                    <a:gd name="T72" fmla="*/ 26 w 286"/>
                    <a:gd name="T73" fmla="*/ 78 h 413"/>
                    <a:gd name="T74" fmla="*/ 27 w 286"/>
                    <a:gd name="T75" fmla="*/ 82 h 4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6" h="413">
                      <a:moveTo>
                        <a:pt x="135" y="412"/>
                      </a:moveTo>
                      <a:lnTo>
                        <a:pt x="157" y="413"/>
                      </a:lnTo>
                      <a:lnTo>
                        <a:pt x="169" y="413"/>
                      </a:lnTo>
                      <a:lnTo>
                        <a:pt x="167" y="395"/>
                      </a:lnTo>
                      <a:lnTo>
                        <a:pt x="163" y="351"/>
                      </a:lnTo>
                      <a:lnTo>
                        <a:pt x="165" y="306"/>
                      </a:lnTo>
                      <a:lnTo>
                        <a:pt x="157" y="264"/>
                      </a:lnTo>
                      <a:lnTo>
                        <a:pt x="171" y="215"/>
                      </a:lnTo>
                      <a:lnTo>
                        <a:pt x="200" y="178"/>
                      </a:lnTo>
                      <a:lnTo>
                        <a:pt x="232" y="153"/>
                      </a:lnTo>
                      <a:lnTo>
                        <a:pt x="267" y="115"/>
                      </a:lnTo>
                      <a:lnTo>
                        <a:pt x="286" y="97"/>
                      </a:lnTo>
                      <a:lnTo>
                        <a:pt x="268" y="97"/>
                      </a:lnTo>
                      <a:lnTo>
                        <a:pt x="241" y="125"/>
                      </a:lnTo>
                      <a:lnTo>
                        <a:pt x="213" y="154"/>
                      </a:lnTo>
                      <a:lnTo>
                        <a:pt x="189" y="176"/>
                      </a:lnTo>
                      <a:lnTo>
                        <a:pt x="169" y="205"/>
                      </a:lnTo>
                      <a:lnTo>
                        <a:pt x="182" y="166"/>
                      </a:lnTo>
                      <a:lnTo>
                        <a:pt x="185" y="121"/>
                      </a:lnTo>
                      <a:lnTo>
                        <a:pt x="209" y="92"/>
                      </a:lnTo>
                      <a:lnTo>
                        <a:pt x="238" y="62"/>
                      </a:lnTo>
                      <a:lnTo>
                        <a:pt x="224" y="64"/>
                      </a:lnTo>
                      <a:lnTo>
                        <a:pt x="176" y="121"/>
                      </a:lnTo>
                      <a:lnTo>
                        <a:pt x="165" y="182"/>
                      </a:lnTo>
                      <a:lnTo>
                        <a:pt x="142" y="131"/>
                      </a:lnTo>
                      <a:lnTo>
                        <a:pt x="111" y="0"/>
                      </a:lnTo>
                      <a:lnTo>
                        <a:pt x="123" y="87"/>
                      </a:lnTo>
                      <a:lnTo>
                        <a:pt x="153" y="190"/>
                      </a:lnTo>
                      <a:lnTo>
                        <a:pt x="145" y="244"/>
                      </a:lnTo>
                      <a:lnTo>
                        <a:pt x="126" y="200"/>
                      </a:lnTo>
                      <a:lnTo>
                        <a:pt x="93" y="142"/>
                      </a:lnTo>
                      <a:lnTo>
                        <a:pt x="13" y="75"/>
                      </a:lnTo>
                      <a:lnTo>
                        <a:pt x="0" y="73"/>
                      </a:lnTo>
                      <a:lnTo>
                        <a:pt x="89" y="156"/>
                      </a:lnTo>
                      <a:lnTo>
                        <a:pt x="123" y="240"/>
                      </a:lnTo>
                      <a:lnTo>
                        <a:pt x="131" y="301"/>
                      </a:lnTo>
                      <a:lnTo>
                        <a:pt x="128" y="393"/>
                      </a:lnTo>
                      <a:lnTo>
                        <a:pt x="135" y="412"/>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426" name="Freeform 469"/>
                <p:cNvSpPr>
                  <a:spLocks/>
                </p:cNvSpPr>
                <p:nvPr/>
              </p:nvSpPr>
              <p:spPr bwMode="auto">
                <a:xfrm>
                  <a:off x="1844" y="1867"/>
                  <a:ext cx="43" cy="73"/>
                </a:xfrm>
                <a:custGeom>
                  <a:avLst/>
                  <a:gdLst>
                    <a:gd name="T0" fmla="*/ 11 w 217"/>
                    <a:gd name="T1" fmla="*/ 73 h 364"/>
                    <a:gd name="T2" fmla="*/ 17 w 217"/>
                    <a:gd name="T3" fmla="*/ 73 h 364"/>
                    <a:gd name="T4" fmla="*/ 16 w 217"/>
                    <a:gd name="T5" fmla="*/ 55 h 364"/>
                    <a:gd name="T6" fmla="*/ 17 w 217"/>
                    <a:gd name="T7" fmla="*/ 39 h 364"/>
                    <a:gd name="T8" fmla="*/ 21 w 217"/>
                    <a:gd name="T9" fmla="*/ 31 h 364"/>
                    <a:gd name="T10" fmla="*/ 30 w 217"/>
                    <a:gd name="T11" fmla="*/ 18 h 364"/>
                    <a:gd name="T12" fmla="*/ 43 w 217"/>
                    <a:gd name="T13" fmla="*/ 11 h 364"/>
                    <a:gd name="T14" fmla="*/ 39 w 217"/>
                    <a:gd name="T15" fmla="*/ 11 h 364"/>
                    <a:gd name="T16" fmla="*/ 29 w 217"/>
                    <a:gd name="T17" fmla="*/ 17 h 364"/>
                    <a:gd name="T18" fmla="*/ 38 w 217"/>
                    <a:gd name="T19" fmla="*/ 6 h 364"/>
                    <a:gd name="T20" fmla="*/ 36 w 217"/>
                    <a:gd name="T21" fmla="*/ 6 h 364"/>
                    <a:gd name="T22" fmla="*/ 18 w 217"/>
                    <a:gd name="T23" fmla="*/ 28 h 364"/>
                    <a:gd name="T24" fmla="*/ 21 w 217"/>
                    <a:gd name="T25" fmla="*/ 19 h 364"/>
                    <a:gd name="T26" fmla="*/ 24 w 217"/>
                    <a:gd name="T27" fmla="*/ 5 h 364"/>
                    <a:gd name="T28" fmla="*/ 22 w 217"/>
                    <a:gd name="T29" fmla="*/ 0 h 364"/>
                    <a:gd name="T30" fmla="*/ 18 w 217"/>
                    <a:gd name="T31" fmla="*/ 20 h 364"/>
                    <a:gd name="T32" fmla="*/ 16 w 217"/>
                    <a:gd name="T33" fmla="*/ 25 h 364"/>
                    <a:gd name="T34" fmla="*/ 13 w 217"/>
                    <a:gd name="T35" fmla="*/ 20 h 364"/>
                    <a:gd name="T36" fmla="*/ 4 w 217"/>
                    <a:gd name="T37" fmla="*/ 13 h 364"/>
                    <a:gd name="T38" fmla="*/ 0 w 217"/>
                    <a:gd name="T39" fmla="*/ 13 h 364"/>
                    <a:gd name="T40" fmla="*/ 10 w 217"/>
                    <a:gd name="T41" fmla="*/ 20 h 364"/>
                    <a:gd name="T42" fmla="*/ 12 w 217"/>
                    <a:gd name="T43" fmla="*/ 33 h 364"/>
                    <a:gd name="T44" fmla="*/ 9 w 217"/>
                    <a:gd name="T45" fmla="*/ 49 h 364"/>
                    <a:gd name="T46" fmla="*/ 9 w 217"/>
                    <a:gd name="T47" fmla="*/ 67 h 364"/>
                    <a:gd name="T48" fmla="*/ 11 w 217"/>
                    <a:gd name="T49" fmla="*/ 73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17" h="364">
                      <a:moveTo>
                        <a:pt x="53" y="363"/>
                      </a:moveTo>
                      <a:lnTo>
                        <a:pt x="85" y="364"/>
                      </a:lnTo>
                      <a:lnTo>
                        <a:pt x="80" y="274"/>
                      </a:lnTo>
                      <a:lnTo>
                        <a:pt x="86" y="192"/>
                      </a:lnTo>
                      <a:lnTo>
                        <a:pt x="105" y="156"/>
                      </a:lnTo>
                      <a:lnTo>
                        <a:pt x="152" y="90"/>
                      </a:lnTo>
                      <a:lnTo>
                        <a:pt x="217" y="55"/>
                      </a:lnTo>
                      <a:lnTo>
                        <a:pt x="196" y="53"/>
                      </a:lnTo>
                      <a:lnTo>
                        <a:pt x="146" y="85"/>
                      </a:lnTo>
                      <a:lnTo>
                        <a:pt x="194" y="31"/>
                      </a:lnTo>
                      <a:lnTo>
                        <a:pt x="183" y="29"/>
                      </a:lnTo>
                      <a:lnTo>
                        <a:pt x="92" y="139"/>
                      </a:lnTo>
                      <a:lnTo>
                        <a:pt x="105" y="96"/>
                      </a:lnTo>
                      <a:lnTo>
                        <a:pt x="121" y="25"/>
                      </a:lnTo>
                      <a:lnTo>
                        <a:pt x="113" y="0"/>
                      </a:lnTo>
                      <a:lnTo>
                        <a:pt x="92" y="98"/>
                      </a:lnTo>
                      <a:lnTo>
                        <a:pt x="79" y="124"/>
                      </a:lnTo>
                      <a:lnTo>
                        <a:pt x="65" y="98"/>
                      </a:lnTo>
                      <a:lnTo>
                        <a:pt x="19" y="67"/>
                      </a:lnTo>
                      <a:lnTo>
                        <a:pt x="0" y="63"/>
                      </a:lnTo>
                      <a:lnTo>
                        <a:pt x="51" y="102"/>
                      </a:lnTo>
                      <a:lnTo>
                        <a:pt x="62" y="166"/>
                      </a:lnTo>
                      <a:lnTo>
                        <a:pt x="47" y="242"/>
                      </a:lnTo>
                      <a:lnTo>
                        <a:pt x="45" y="332"/>
                      </a:lnTo>
                      <a:lnTo>
                        <a:pt x="53" y="363"/>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2367" name="Group 470"/>
          <p:cNvGrpSpPr>
            <a:grpSpLocks/>
          </p:cNvGrpSpPr>
          <p:nvPr/>
        </p:nvGrpSpPr>
        <p:grpSpPr bwMode="auto">
          <a:xfrm>
            <a:off x="6011863" y="1355725"/>
            <a:ext cx="863600" cy="1209675"/>
            <a:chOff x="1247" y="962"/>
            <a:chExt cx="544" cy="762"/>
          </a:xfrm>
        </p:grpSpPr>
        <p:sp>
          <p:nvSpPr>
            <p:cNvPr id="12377" name="Line 471"/>
            <p:cNvSpPr>
              <a:spLocks noChangeShapeType="1"/>
            </p:cNvSpPr>
            <p:nvPr/>
          </p:nvSpPr>
          <p:spPr bwMode="auto">
            <a:xfrm flipH="1" flipV="1">
              <a:off x="1579" y="1688"/>
              <a:ext cx="212" cy="0"/>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nvGrpSpPr>
            <p:cNvPr id="12378" name="Group 472"/>
            <p:cNvGrpSpPr>
              <a:grpSpLocks noChangeAspect="1"/>
            </p:cNvGrpSpPr>
            <p:nvPr/>
          </p:nvGrpSpPr>
          <p:grpSpPr bwMode="auto">
            <a:xfrm flipH="1">
              <a:off x="1267" y="1434"/>
              <a:ext cx="276" cy="290"/>
              <a:chOff x="4274" y="2763"/>
              <a:chExt cx="466" cy="477"/>
            </a:xfrm>
          </p:grpSpPr>
          <p:sp>
            <p:nvSpPr>
              <p:cNvPr id="12382" name="Freeform 473"/>
              <p:cNvSpPr>
                <a:spLocks noChangeAspect="1"/>
              </p:cNvSpPr>
              <p:nvPr/>
            </p:nvSpPr>
            <p:spPr bwMode="auto">
              <a:xfrm>
                <a:off x="4388" y="2912"/>
                <a:ext cx="221" cy="206"/>
              </a:xfrm>
              <a:custGeom>
                <a:avLst/>
                <a:gdLst>
                  <a:gd name="T0" fmla="*/ 0 w 221"/>
                  <a:gd name="T1" fmla="*/ 206 h 206"/>
                  <a:gd name="T2" fmla="*/ 44 w 221"/>
                  <a:gd name="T3" fmla="*/ 196 h 206"/>
                  <a:gd name="T4" fmla="*/ 99 w 221"/>
                  <a:gd name="T5" fmla="*/ 174 h 206"/>
                  <a:gd name="T6" fmla="*/ 141 w 221"/>
                  <a:gd name="T7" fmla="*/ 148 h 206"/>
                  <a:gd name="T8" fmla="*/ 176 w 221"/>
                  <a:gd name="T9" fmla="*/ 116 h 206"/>
                  <a:gd name="T10" fmla="*/ 201 w 221"/>
                  <a:gd name="T11" fmla="*/ 81 h 206"/>
                  <a:gd name="T12" fmla="*/ 215 w 221"/>
                  <a:gd name="T13" fmla="*/ 42 h 206"/>
                  <a:gd name="T14" fmla="*/ 221 w 221"/>
                  <a:gd name="T15" fmla="*/ 0 h 206"/>
                  <a:gd name="T16" fmla="*/ 172 w 221"/>
                  <a:gd name="T17" fmla="*/ 52 h 206"/>
                  <a:gd name="T18" fmla="*/ 134 w 221"/>
                  <a:gd name="T19" fmla="*/ 88 h 206"/>
                  <a:gd name="T20" fmla="*/ 90 w 221"/>
                  <a:gd name="T21" fmla="*/ 130 h 206"/>
                  <a:gd name="T22" fmla="*/ 62 w 221"/>
                  <a:gd name="T23" fmla="*/ 155 h 206"/>
                  <a:gd name="T24" fmla="*/ 33 w 221"/>
                  <a:gd name="T25" fmla="*/ 182 h 206"/>
                  <a:gd name="T26" fmla="*/ 0 w 221"/>
                  <a:gd name="T27" fmla="*/ 206 h 2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21" h="206">
                    <a:moveTo>
                      <a:pt x="0" y="206"/>
                    </a:moveTo>
                    <a:lnTo>
                      <a:pt x="44" y="196"/>
                    </a:lnTo>
                    <a:lnTo>
                      <a:pt x="99" y="174"/>
                    </a:lnTo>
                    <a:lnTo>
                      <a:pt x="141" y="148"/>
                    </a:lnTo>
                    <a:lnTo>
                      <a:pt x="176" y="116"/>
                    </a:lnTo>
                    <a:lnTo>
                      <a:pt x="201" y="81"/>
                    </a:lnTo>
                    <a:lnTo>
                      <a:pt x="215" y="42"/>
                    </a:lnTo>
                    <a:lnTo>
                      <a:pt x="221" y="0"/>
                    </a:lnTo>
                    <a:lnTo>
                      <a:pt x="172" y="52"/>
                    </a:lnTo>
                    <a:lnTo>
                      <a:pt x="134" y="88"/>
                    </a:lnTo>
                    <a:lnTo>
                      <a:pt x="90" y="130"/>
                    </a:lnTo>
                    <a:lnTo>
                      <a:pt x="62" y="155"/>
                    </a:lnTo>
                    <a:lnTo>
                      <a:pt x="33" y="182"/>
                    </a:lnTo>
                    <a:lnTo>
                      <a:pt x="0" y="206"/>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3" name="Freeform 474"/>
              <p:cNvSpPr>
                <a:spLocks noChangeAspect="1"/>
              </p:cNvSpPr>
              <p:nvPr/>
            </p:nvSpPr>
            <p:spPr bwMode="auto">
              <a:xfrm>
                <a:off x="4392" y="2912"/>
                <a:ext cx="216" cy="206"/>
              </a:xfrm>
              <a:custGeom>
                <a:avLst/>
                <a:gdLst>
                  <a:gd name="T0" fmla="*/ 0 w 216"/>
                  <a:gd name="T1" fmla="*/ 206 h 206"/>
                  <a:gd name="T2" fmla="*/ 66 w 216"/>
                  <a:gd name="T3" fmla="*/ 148 h 206"/>
                  <a:gd name="T4" fmla="*/ 143 w 216"/>
                  <a:gd name="T5" fmla="*/ 75 h 206"/>
                  <a:gd name="T6" fmla="*/ 216 w 216"/>
                  <a:gd name="T7" fmla="*/ 0 h 206"/>
                  <a:gd name="T8" fmla="*/ 133 w 216"/>
                  <a:gd name="T9" fmla="*/ 62 h 206"/>
                  <a:gd name="T10" fmla="*/ 64 w 216"/>
                  <a:gd name="T11" fmla="*/ 120 h 206"/>
                  <a:gd name="T12" fmla="*/ 35 w 216"/>
                  <a:gd name="T13" fmla="*/ 153 h 206"/>
                  <a:gd name="T14" fmla="*/ 0 w 216"/>
                  <a:gd name="T15" fmla="*/ 206 h 2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 h="206">
                    <a:moveTo>
                      <a:pt x="0" y="206"/>
                    </a:moveTo>
                    <a:lnTo>
                      <a:pt x="66" y="148"/>
                    </a:lnTo>
                    <a:lnTo>
                      <a:pt x="143" y="75"/>
                    </a:lnTo>
                    <a:lnTo>
                      <a:pt x="216" y="0"/>
                    </a:lnTo>
                    <a:lnTo>
                      <a:pt x="133" y="62"/>
                    </a:lnTo>
                    <a:lnTo>
                      <a:pt x="64" y="120"/>
                    </a:lnTo>
                    <a:lnTo>
                      <a:pt x="35" y="153"/>
                    </a:lnTo>
                    <a:lnTo>
                      <a:pt x="0" y="206"/>
                    </a:lnTo>
                    <a:close/>
                  </a:path>
                </a:pathLst>
              </a:cu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4" name="Freeform 475"/>
              <p:cNvSpPr>
                <a:spLocks noChangeAspect="1"/>
              </p:cNvSpPr>
              <p:nvPr/>
            </p:nvSpPr>
            <p:spPr bwMode="auto">
              <a:xfrm>
                <a:off x="4518" y="3029"/>
                <a:ext cx="66" cy="61"/>
              </a:xfrm>
              <a:custGeom>
                <a:avLst/>
                <a:gdLst>
                  <a:gd name="T0" fmla="*/ 0 w 66"/>
                  <a:gd name="T1" fmla="*/ 42 h 61"/>
                  <a:gd name="T2" fmla="*/ 24 w 66"/>
                  <a:gd name="T3" fmla="*/ 61 h 61"/>
                  <a:gd name="T4" fmla="*/ 47 w 66"/>
                  <a:gd name="T5" fmla="*/ 45 h 61"/>
                  <a:gd name="T6" fmla="*/ 66 w 66"/>
                  <a:gd name="T7" fmla="*/ 41 h 61"/>
                  <a:gd name="T8" fmla="*/ 48 w 66"/>
                  <a:gd name="T9" fmla="*/ 0 h 61"/>
                  <a:gd name="T10" fmla="*/ 0 w 66"/>
                  <a:gd name="T11" fmla="*/ 42 h 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 h="61">
                    <a:moveTo>
                      <a:pt x="0" y="42"/>
                    </a:moveTo>
                    <a:lnTo>
                      <a:pt x="24" y="61"/>
                    </a:lnTo>
                    <a:lnTo>
                      <a:pt x="47" y="45"/>
                    </a:lnTo>
                    <a:lnTo>
                      <a:pt x="66" y="41"/>
                    </a:lnTo>
                    <a:lnTo>
                      <a:pt x="48" y="0"/>
                    </a:lnTo>
                    <a:lnTo>
                      <a:pt x="0" y="42"/>
                    </a:lnTo>
                    <a:close/>
                  </a:path>
                </a:pathLst>
              </a:custGeom>
              <a:solidFill>
                <a:srgbClr val="B7BFC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5" name="Freeform 476"/>
              <p:cNvSpPr>
                <a:spLocks noChangeAspect="1"/>
              </p:cNvSpPr>
              <p:nvPr/>
            </p:nvSpPr>
            <p:spPr bwMode="auto">
              <a:xfrm>
                <a:off x="4543" y="3071"/>
                <a:ext cx="49" cy="19"/>
              </a:xfrm>
              <a:custGeom>
                <a:avLst/>
                <a:gdLst>
                  <a:gd name="T0" fmla="*/ 0 w 49"/>
                  <a:gd name="T1" fmla="*/ 19 h 19"/>
                  <a:gd name="T2" fmla="*/ 49 w 49"/>
                  <a:gd name="T3" fmla="*/ 19 h 19"/>
                  <a:gd name="T4" fmla="*/ 33 w 49"/>
                  <a:gd name="T5" fmla="*/ 0 h 19"/>
                  <a:gd name="T6" fmla="*/ 0 w 49"/>
                  <a:gd name="T7" fmla="*/ 19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9" h="19">
                    <a:moveTo>
                      <a:pt x="0" y="19"/>
                    </a:moveTo>
                    <a:lnTo>
                      <a:pt x="49" y="19"/>
                    </a:lnTo>
                    <a:lnTo>
                      <a:pt x="33" y="0"/>
                    </a:lnTo>
                    <a:lnTo>
                      <a:pt x="0" y="19"/>
                    </a:lnTo>
                    <a:close/>
                  </a:path>
                </a:pathLst>
              </a:cu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6" name="Freeform 477"/>
              <p:cNvSpPr>
                <a:spLocks noChangeAspect="1"/>
              </p:cNvSpPr>
              <p:nvPr/>
            </p:nvSpPr>
            <p:spPr bwMode="auto">
              <a:xfrm>
                <a:off x="4511" y="3090"/>
                <a:ext cx="119" cy="16"/>
              </a:xfrm>
              <a:custGeom>
                <a:avLst/>
                <a:gdLst>
                  <a:gd name="T0" fmla="*/ 13 w 119"/>
                  <a:gd name="T1" fmla="*/ 1 h 16"/>
                  <a:gd name="T2" fmla="*/ 109 w 119"/>
                  <a:gd name="T3" fmla="*/ 0 h 16"/>
                  <a:gd name="T4" fmla="*/ 119 w 119"/>
                  <a:gd name="T5" fmla="*/ 16 h 16"/>
                  <a:gd name="T6" fmla="*/ 0 w 119"/>
                  <a:gd name="T7" fmla="*/ 16 h 16"/>
                  <a:gd name="T8" fmla="*/ 13 w 119"/>
                  <a:gd name="T9" fmla="*/ 1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16">
                    <a:moveTo>
                      <a:pt x="13" y="1"/>
                    </a:moveTo>
                    <a:lnTo>
                      <a:pt x="109" y="0"/>
                    </a:lnTo>
                    <a:lnTo>
                      <a:pt x="119" y="16"/>
                    </a:lnTo>
                    <a:lnTo>
                      <a:pt x="0" y="16"/>
                    </a:lnTo>
                    <a:lnTo>
                      <a:pt x="13"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7" name="Freeform 478"/>
              <p:cNvSpPr>
                <a:spLocks noChangeAspect="1"/>
              </p:cNvSpPr>
              <p:nvPr/>
            </p:nvSpPr>
            <p:spPr bwMode="auto">
              <a:xfrm>
                <a:off x="4501" y="3104"/>
                <a:ext cx="137" cy="12"/>
              </a:xfrm>
              <a:custGeom>
                <a:avLst/>
                <a:gdLst>
                  <a:gd name="T0" fmla="*/ 17 w 137"/>
                  <a:gd name="T1" fmla="*/ 2 h 12"/>
                  <a:gd name="T2" fmla="*/ 123 w 137"/>
                  <a:gd name="T3" fmla="*/ 0 h 12"/>
                  <a:gd name="T4" fmla="*/ 137 w 137"/>
                  <a:gd name="T5" fmla="*/ 12 h 12"/>
                  <a:gd name="T6" fmla="*/ 0 w 137"/>
                  <a:gd name="T7" fmla="*/ 12 h 12"/>
                  <a:gd name="T8" fmla="*/ 17 w 137"/>
                  <a:gd name="T9" fmla="*/ 2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12">
                    <a:moveTo>
                      <a:pt x="17" y="2"/>
                    </a:moveTo>
                    <a:lnTo>
                      <a:pt x="123" y="0"/>
                    </a:lnTo>
                    <a:lnTo>
                      <a:pt x="137" y="12"/>
                    </a:lnTo>
                    <a:lnTo>
                      <a:pt x="0" y="12"/>
                    </a:lnTo>
                    <a:lnTo>
                      <a:pt x="17" y="2"/>
                    </a:lnTo>
                    <a:close/>
                  </a:path>
                </a:pathLst>
              </a:cu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8" name="Freeform 479"/>
              <p:cNvSpPr>
                <a:spLocks noChangeAspect="1"/>
              </p:cNvSpPr>
              <p:nvPr/>
            </p:nvSpPr>
            <p:spPr bwMode="auto">
              <a:xfrm>
                <a:off x="4460" y="3115"/>
                <a:ext cx="210" cy="87"/>
              </a:xfrm>
              <a:custGeom>
                <a:avLst/>
                <a:gdLst>
                  <a:gd name="T0" fmla="*/ 41 w 210"/>
                  <a:gd name="T1" fmla="*/ 1 h 87"/>
                  <a:gd name="T2" fmla="*/ 178 w 210"/>
                  <a:gd name="T3" fmla="*/ 0 h 87"/>
                  <a:gd name="T4" fmla="*/ 210 w 210"/>
                  <a:gd name="T5" fmla="*/ 82 h 87"/>
                  <a:gd name="T6" fmla="*/ 179 w 210"/>
                  <a:gd name="T7" fmla="*/ 84 h 87"/>
                  <a:gd name="T8" fmla="*/ 150 w 210"/>
                  <a:gd name="T9" fmla="*/ 15 h 87"/>
                  <a:gd name="T10" fmla="*/ 65 w 210"/>
                  <a:gd name="T11" fmla="*/ 16 h 87"/>
                  <a:gd name="T12" fmla="*/ 24 w 210"/>
                  <a:gd name="T13" fmla="*/ 87 h 87"/>
                  <a:gd name="T14" fmla="*/ 0 w 210"/>
                  <a:gd name="T15" fmla="*/ 87 h 87"/>
                  <a:gd name="T16" fmla="*/ 39 w 210"/>
                  <a:gd name="T17" fmla="*/ 19 h 87"/>
                  <a:gd name="T18" fmla="*/ 24 w 210"/>
                  <a:gd name="T19" fmla="*/ 19 h 87"/>
                  <a:gd name="T20" fmla="*/ 41 w 210"/>
                  <a:gd name="T21" fmla="*/ 1 h 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0" h="87">
                    <a:moveTo>
                      <a:pt x="41" y="1"/>
                    </a:moveTo>
                    <a:lnTo>
                      <a:pt x="178" y="0"/>
                    </a:lnTo>
                    <a:lnTo>
                      <a:pt x="210" y="82"/>
                    </a:lnTo>
                    <a:lnTo>
                      <a:pt x="179" y="84"/>
                    </a:lnTo>
                    <a:lnTo>
                      <a:pt x="150" y="15"/>
                    </a:lnTo>
                    <a:lnTo>
                      <a:pt x="65" y="16"/>
                    </a:lnTo>
                    <a:lnTo>
                      <a:pt x="24" y="87"/>
                    </a:lnTo>
                    <a:lnTo>
                      <a:pt x="0" y="87"/>
                    </a:lnTo>
                    <a:lnTo>
                      <a:pt x="39" y="19"/>
                    </a:lnTo>
                    <a:lnTo>
                      <a:pt x="24" y="19"/>
                    </a:lnTo>
                    <a:lnTo>
                      <a:pt x="41" y="1"/>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9" name="Freeform 480"/>
              <p:cNvSpPr>
                <a:spLocks noChangeAspect="1"/>
              </p:cNvSpPr>
              <p:nvPr/>
            </p:nvSpPr>
            <p:spPr bwMode="auto">
              <a:xfrm>
                <a:off x="4480" y="2988"/>
                <a:ext cx="43" cy="41"/>
              </a:xfrm>
              <a:custGeom>
                <a:avLst/>
                <a:gdLst>
                  <a:gd name="T0" fmla="*/ 27 w 43"/>
                  <a:gd name="T1" fmla="*/ 0 h 41"/>
                  <a:gd name="T2" fmla="*/ 43 w 43"/>
                  <a:gd name="T3" fmla="*/ 11 h 41"/>
                  <a:gd name="T4" fmla="*/ 10 w 43"/>
                  <a:gd name="T5" fmla="*/ 41 h 41"/>
                  <a:gd name="T6" fmla="*/ 0 w 43"/>
                  <a:gd name="T7" fmla="*/ 24 h 41"/>
                  <a:gd name="T8" fmla="*/ 27 w 43"/>
                  <a:gd name="T9" fmla="*/ 0 h 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41">
                    <a:moveTo>
                      <a:pt x="27" y="0"/>
                    </a:moveTo>
                    <a:lnTo>
                      <a:pt x="43" y="11"/>
                    </a:lnTo>
                    <a:lnTo>
                      <a:pt x="10" y="41"/>
                    </a:lnTo>
                    <a:lnTo>
                      <a:pt x="0" y="24"/>
                    </a:lnTo>
                    <a:lnTo>
                      <a:pt x="27" y="0"/>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0" name="Freeform 481"/>
              <p:cNvSpPr>
                <a:spLocks noChangeAspect="1"/>
              </p:cNvSpPr>
              <p:nvPr/>
            </p:nvSpPr>
            <p:spPr bwMode="auto">
              <a:xfrm>
                <a:off x="4388" y="2869"/>
                <a:ext cx="111" cy="139"/>
              </a:xfrm>
              <a:custGeom>
                <a:avLst/>
                <a:gdLst>
                  <a:gd name="T0" fmla="*/ 36 w 111"/>
                  <a:gd name="T1" fmla="*/ 18 h 139"/>
                  <a:gd name="T2" fmla="*/ 111 w 111"/>
                  <a:gd name="T3" fmla="*/ 124 h 139"/>
                  <a:gd name="T4" fmla="*/ 94 w 111"/>
                  <a:gd name="T5" fmla="*/ 139 h 139"/>
                  <a:gd name="T6" fmla="*/ 87 w 111"/>
                  <a:gd name="T7" fmla="*/ 132 h 139"/>
                  <a:gd name="T8" fmla="*/ 93 w 111"/>
                  <a:gd name="T9" fmla="*/ 124 h 139"/>
                  <a:gd name="T10" fmla="*/ 29 w 111"/>
                  <a:gd name="T11" fmla="*/ 31 h 139"/>
                  <a:gd name="T12" fmla="*/ 9 w 111"/>
                  <a:gd name="T13" fmla="*/ 29 h 139"/>
                  <a:gd name="T14" fmla="*/ 0 w 111"/>
                  <a:gd name="T15" fmla="*/ 0 h 139"/>
                  <a:gd name="T16" fmla="*/ 36 w 111"/>
                  <a:gd name="T17" fmla="*/ 18 h 1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1" h="139">
                    <a:moveTo>
                      <a:pt x="36" y="18"/>
                    </a:moveTo>
                    <a:lnTo>
                      <a:pt x="111" y="124"/>
                    </a:lnTo>
                    <a:lnTo>
                      <a:pt x="94" y="139"/>
                    </a:lnTo>
                    <a:lnTo>
                      <a:pt x="87" y="132"/>
                    </a:lnTo>
                    <a:lnTo>
                      <a:pt x="93" y="124"/>
                    </a:lnTo>
                    <a:lnTo>
                      <a:pt x="29" y="31"/>
                    </a:lnTo>
                    <a:lnTo>
                      <a:pt x="9" y="29"/>
                    </a:lnTo>
                    <a:lnTo>
                      <a:pt x="0" y="0"/>
                    </a:lnTo>
                    <a:lnTo>
                      <a:pt x="36" y="18"/>
                    </a:lnTo>
                    <a:close/>
                  </a:path>
                </a:pathLst>
              </a:custGeom>
              <a:solidFill>
                <a:srgbClr val="0066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 name="Line 482"/>
              <p:cNvSpPr>
                <a:spLocks noChangeAspect="1" noChangeShapeType="1"/>
              </p:cNvSpPr>
              <p:nvPr/>
            </p:nvSpPr>
            <p:spPr bwMode="auto">
              <a:xfrm>
                <a:off x="4396" y="2896"/>
                <a:ext cx="2" cy="2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2" name="Line 483"/>
              <p:cNvSpPr>
                <a:spLocks noChangeAspect="1" noChangeShapeType="1"/>
              </p:cNvSpPr>
              <p:nvPr/>
            </p:nvSpPr>
            <p:spPr bwMode="auto">
              <a:xfrm>
                <a:off x="4419" y="2884"/>
                <a:ext cx="169" cy="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3" name="Freeform 484"/>
              <p:cNvSpPr>
                <a:spLocks noChangeAspect="1"/>
              </p:cNvSpPr>
              <p:nvPr/>
            </p:nvSpPr>
            <p:spPr bwMode="auto">
              <a:xfrm>
                <a:off x="4368" y="3194"/>
                <a:ext cx="372" cy="46"/>
              </a:xfrm>
              <a:custGeom>
                <a:avLst/>
                <a:gdLst>
                  <a:gd name="T0" fmla="*/ 0 w 372"/>
                  <a:gd name="T1" fmla="*/ 9 h 46"/>
                  <a:gd name="T2" fmla="*/ 372 w 372"/>
                  <a:gd name="T3" fmla="*/ 0 h 46"/>
                  <a:gd name="T4" fmla="*/ 338 w 372"/>
                  <a:gd name="T5" fmla="*/ 16 h 46"/>
                  <a:gd name="T6" fmla="*/ 320 w 372"/>
                  <a:gd name="T7" fmla="*/ 21 h 46"/>
                  <a:gd name="T8" fmla="*/ 314 w 372"/>
                  <a:gd name="T9" fmla="*/ 38 h 46"/>
                  <a:gd name="T10" fmla="*/ 296 w 372"/>
                  <a:gd name="T11" fmla="*/ 39 h 46"/>
                  <a:gd name="T12" fmla="*/ 283 w 372"/>
                  <a:gd name="T13" fmla="*/ 46 h 46"/>
                  <a:gd name="T14" fmla="*/ 149 w 372"/>
                  <a:gd name="T15" fmla="*/ 46 h 46"/>
                  <a:gd name="T16" fmla="*/ 98 w 372"/>
                  <a:gd name="T17" fmla="*/ 40 h 46"/>
                  <a:gd name="T18" fmla="*/ 41 w 372"/>
                  <a:gd name="T19" fmla="*/ 30 h 46"/>
                  <a:gd name="T20" fmla="*/ 0 w 372"/>
                  <a:gd name="T21" fmla="*/ 9 h 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46">
                    <a:moveTo>
                      <a:pt x="0" y="9"/>
                    </a:moveTo>
                    <a:lnTo>
                      <a:pt x="372" y="0"/>
                    </a:lnTo>
                    <a:lnTo>
                      <a:pt x="338" y="16"/>
                    </a:lnTo>
                    <a:lnTo>
                      <a:pt x="320" y="21"/>
                    </a:lnTo>
                    <a:lnTo>
                      <a:pt x="314" y="38"/>
                    </a:lnTo>
                    <a:lnTo>
                      <a:pt x="296" y="39"/>
                    </a:lnTo>
                    <a:lnTo>
                      <a:pt x="283" y="46"/>
                    </a:lnTo>
                    <a:lnTo>
                      <a:pt x="149" y="46"/>
                    </a:lnTo>
                    <a:lnTo>
                      <a:pt x="98" y="40"/>
                    </a:lnTo>
                    <a:lnTo>
                      <a:pt x="41" y="30"/>
                    </a:lnTo>
                    <a:lnTo>
                      <a:pt x="0" y="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4" name="Freeform 485"/>
              <p:cNvSpPr>
                <a:spLocks noChangeAspect="1"/>
              </p:cNvSpPr>
              <p:nvPr/>
            </p:nvSpPr>
            <p:spPr bwMode="auto">
              <a:xfrm>
                <a:off x="4562" y="3130"/>
                <a:ext cx="16" cy="69"/>
              </a:xfrm>
              <a:custGeom>
                <a:avLst/>
                <a:gdLst>
                  <a:gd name="T0" fmla="*/ 4 w 16"/>
                  <a:gd name="T1" fmla="*/ 0 h 69"/>
                  <a:gd name="T2" fmla="*/ 0 w 16"/>
                  <a:gd name="T3" fmla="*/ 69 h 69"/>
                  <a:gd name="T4" fmla="*/ 16 w 16"/>
                  <a:gd name="T5" fmla="*/ 69 h 69"/>
                  <a:gd name="T6" fmla="*/ 15 w 16"/>
                  <a:gd name="T7" fmla="*/ 0 h 69"/>
                  <a:gd name="T8" fmla="*/ 4 w 16"/>
                  <a:gd name="T9" fmla="*/ 0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69">
                    <a:moveTo>
                      <a:pt x="4" y="0"/>
                    </a:moveTo>
                    <a:lnTo>
                      <a:pt x="0" y="69"/>
                    </a:lnTo>
                    <a:lnTo>
                      <a:pt x="16" y="69"/>
                    </a:lnTo>
                    <a:lnTo>
                      <a:pt x="15" y="0"/>
                    </a:lnTo>
                    <a:lnTo>
                      <a:pt x="4" y="0"/>
                    </a:lnTo>
                    <a:close/>
                  </a:path>
                </a:pathLst>
              </a:cu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5" name="Line 486"/>
              <p:cNvSpPr>
                <a:spLocks noChangeAspect="1" noChangeShapeType="1"/>
              </p:cNvSpPr>
              <p:nvPr/>
            </p:nvSpPr>
            <p:spPr bwMode="auto">
              <a:xfrm>
                <a:off x="4578" y="3132"/>
                <a:ext cx="44"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6" name="Line 487"/>
              <p:cNvSpPr>
                <a:spLocks noChangeAspect="1" noChangeShapeType="1"/>
              </p:cNvSpPr>
              <p:nvPr/>
            </p:nvSpPr>
            <p:spPr bwMode="auto">
              <a:xfrm>
                <a:off x="4580" y="3167"/>
                <a:ext cx="55" cy="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7" name="Line 488"/>
              <p:cNvSpPr>
                <a:spLocks noChangeAspect="1" noChangeShapeType="1"/>
              </p:cNvSpPr>
              <p:nvPr/>
            </p:nvSpPr>
            <p:spPr bwMode="auto">
              <a:xfrm flipH="1">
                <a:off x="4577" y="3132"/>
                <a:ext cx="32" cy="3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8" name="Line 489"/>
              <p:cNvSpPr>
                <a:spLocks noChangeAspect="1" noChangeShapeType="1"/>
              </p:cNvSpPr>
              <p:nvPr/>
            </p:nvSpPr>
            <p:spPr bwMode="auto">
              <a:xfrm flipH="1">
                <a:off x="4574" y="3164"/>
                <a:ext cx="49" cy="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9" name="Line 490"/>
              <p:cNvSpPr>
                <a:spLocks noChangeAspect="1" noChangeShapeType="1"/>
              </p:cNvSpPr>
              <p:nvPr/>
            </p:nvSpPr>
            <p:spPr bwMode="auto">
              <a:xfrm flipH="1">
                <a:off x="4508" y="3132"/>
                <a:ext cx="55" cy="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0" name="Line 491"/>
              <p:cNvSpPr>
                <a:spLocks noChangeAspect="1" noChangeShapeType="1"/>
              </p:cNvSpPr>
              <p:nvPr/>
            </p:nvSpPr>
            <p:spPr bwMode="auto">
              <a:xfrm flipH="1">
                <a:off x="4487" y="3171"/>
                <a:ext cx="77" cy="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1" name="Line 492"/>
              <p:cNvSpPr>
                <a:spLocks noChangeAspect="1" noChangeShapeType="1"/>
              </p:cNvSpPr>
              <p:nvPr/>
            </p:nvSpPr>
            <p:spPr bwMode="auto">
              <a:xfrm>
                <a:off x="4527" y="3132"/>
                <a:ext cx="34" cy="3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2" name="Line 493"/>
              <p:cNvSpPr>
                <a:spLocks noChangeAspect="1" noChangeShapeType="1"/>
              </p:cNvSpPr>
              <p:nvPr/>
            </p:nvSpPr>
            <p:spPr bwMode="auto">
              <a:xfrm>
                <a:off x="4504" y="3167"/>
                <a:ext cx="56" cy="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3" name="Freeform 494"/>
              <p:cNvSpPr>
                <a:spLocks noChangeAspect="1"/>
              </p:cNvSpPr>
              <p:nvPr/>
            </p:nvSpPr>
            <p:spPr bwMode="auto">
              <a:xfrm>
                <a:off x="4650" y="3143"/>
                <a:ext cx="68" cy="50"/>
              </a:xfrm>
              <a:custGeom>
                <a:avLst/>
                <a:gdLst>
                  <a:gd name="T0" fmla="*/ 0 w 68"/>
                  <a:gd name="T1" fmla="*/ 0 h 50"/>
                  <a:gd name="T2" fmla="*/ 17 w 68"/>
                  <a:gd name="T3" fmla="*/ 50 h 50"/>
                  <a:gd name="T4" fmla="*/ 68 w 68"/>
                  <a:gd name="T5" fmla="*/ 48 h 50"/>
                  <a:gd name="T6" fmla="*/ 65 w 68"/>
                  <a:gd name="T7" fmla="*/ 0 h 50"/>
                  <a:gd name="T8" fmla="*/ 0 w 68"/>
                  <a:gd name="T9" fmla="*/ 0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50">
                    <a:moveTo>
                      <a:pt x="0" y="0"/>
                    </a:moveTo>
                    <a:lnTo>
                      <a:pt x="17" y="50"/>
                    </a:lnTo>
                    <a:lnTo>
                      <a:pt x="68" y="48"/>
                    </a:lnTo>
                    <a:lnTo>
                      <a:pt x="65" y="0"/>
                    </a:lnTo>
                    <a:lnTo>
                      <a:pt x="0" y="0"/>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4" name="Freeform 495"/>
              <p:cNvSpPr>
                <a:spLocks noChangeAspect="1"/>
              </p:cNvSpPr>
              <p:nvPr/>
            </p:nvSpPr>
            <p:spPr bwMode="auto">
              <a:xfrm>
                <a:off x="4646" y="3118"/>
                <a:ext cx="89" cy="25"/>
              </a:xfrm>
              <a:custGeom>
                <a:avLst/>
                <a:gdLst>
                  <a:gd name="T0" fmla="*/ 3 w 89"/>
                  <a:gd name="T1" fmla="*/ 25 h 25"/>
                  <a:gd name="T2" fmla="*/ 89 w 89"/>
                  <a:gd name="T3" fmla="*/ 24 h 25"/>
                  <a:gd name="T4" fmla="*/ 36 w 89"/>
                  <a:gd name="T5" fmla="*/ 0 h 25"/>
                  <a:gd name="T6" fmla="*/ 0 w 89"/>
                  <a:gd name="T7" fmla="*/ 15 h 25"/>
                  <a:gd name="T8" fmla="*/ 3 w 89"/>
                  <a:gd name="T9" fmla="*/ 25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25">
                    <a:moveTo>
                      <a:pt x="3" y="25"/>
                    </a:moveTo>
                    <a:lnTo>
                      <a:pt x="89" y="24"/>
                    </a:lnTo>
                    <a:lnTo>
                      <a:pt x="36" y="0"/>
                    </a:lnTo>
                    <a:lnTo>
                      <a:pt x="0" y="15"/>
                    </a:lnTo>
                    <a:lnTo>
                      <a:pt x="3" y="25"/>
                    </a:lnTo>
                    <a:close/>
                  </a:path>
                </a:pathLst>
              </a:cu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5" name="Line 496"/>
              <p:cNvSpPr>
                <a:spLocks noChangeAspect="1" noChangeShapeType="1"/>
              </p:cNvSpPr>
              <p:nvPr/>
            </p:nvSpPr>
            <p:spPr bwMode="auto">
              <a:xfrm flipV="1">
                <a:off x="4317" y="2962"/>
                <a:ext cx="21" cy="14"/>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6" name="Line 497"/>
              <p:cNvSpPr>
                <a:spLocks noChangeAspect="1" noChangeShapeType="1"/>
              </p:cNvSpPr>
              <p:nvPr/>
            </p:nvSpPr>
            <p:spPr bwMode="auto">
              <a:xfrm>
                <a:off x="4274" y="2886"/>
                <a:ext cx="23" cy="12"/>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7" name="Line 498"/>
              <p:cNvSpPr>
                <a:spLocks noChangeAspect="1" noChangeShapeType="1"/>
              </p:cNvSpPr>
              <p:nvPr/>
            </p:nvSpPr>
            <p:spPr bwMode="auto">
              <a:xfrm>
                <a:off x="4323" y="2795"/>
                <a:ext cx="23" cy="18"/>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8" name="Line 499"/>
              <p:cNvSpPr>
                <a:spLocks noChangeAspect="1" noChangeShapeType="1"/>
              </p:cNvSpPr>
              <p:nvPr/>
            </p:nvSpPr>
            <p:spPr bwMode="auto">
              <a:xfrm>
                <a:off x="4414" y="2763"/>
                <a:ext cx="7" cy="27"/>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9" name="Line 500"/>
              <p:cNvSpPr>
                <a:spLocks noChangeAspect="1" noChangeShapeType="1"/>
              </p:cNvSpPr>
              <p:nvPr/>
            </p:nvSpPr>
            <p:spPr bwMode="auto">
              <a:xfrm flipH="1">
                <a:off x="4487" y="2801"/>
                <a:ext cx="3" cy="23"/>
              </a:xfrm>
              <a:prstGeom prst="line">
                <a:avLst/>
              </a:prstGeom>
              <a:noFill/>
              <a:ln w="9525">
                <a:solidFill>
                  <a:srgbClr val="004E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0" name="Line 501"/>
              <p:cNvSpPr>
                <a:spLocks noChangeAspect="1" noChangeShapeType="1"/>
              </p:cNvSpPr>
              <p:nvPr/>
            </p:nvSpPr>
            <p:spPr bwMode="auto">
              <a:xfrm>
                <a:off x="4508" y="3166"/>
                <a:ext cx="55" cy="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1" name="Line 502"/>
              <p:cNvSpPr>
                <a:spLocks noChangeAspect="1" noChangeShapeType="1"/>
              </p:cNvSpPr>
              <p:nvPr/>
            </p:nvSpPr>
            <p:spPr bwMode="auto">
              <a:xfrm flipV="1">
                <a:off x="4578" y="3163"/>
                <a:ext cx="46" cy="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2379" name="Picture 503" descr="MC90043485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501" y="96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80" name="Line 504"/>
            <p:cNvSpPr>
              <a:spLocks noChangeShapeType="1"/>
            </p:cNvSpPr>
            <p:nvPr/>
          </p:nvSpPr>
          <p:spPr bwMode="auto">
            <a:xfrm flipH="1">
              <a:off x="1247" y="1180"/>
              <a:ext cx="259" cy="37"/>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2381" name="Line 505"/>
            <p:cNvSpPr>
              <a:spLocks noChangeShapeType="1"/>
            </p:cNvSpPr>
            <p:nvPr/>
          </p:nvSpPr>
          <p:spPr bwMode="auto">
            <a:xfrm flipV="1">
              <a:off x="1506" y="1289"/>
              <a:ext cx="73" cy="145"/>
            </a:xfrm>
            <a:prstGeom prst="line">
              <a:avLst/>
            </a:prstGeom>
            <a:noFill/>
            <a:ln w="9525">
              <a:solidFill>
                <a:schemeClr val="tx1"/>
              </a:solidFill>
              <a:round/>
              <a:headEnd type="triangle" w="med"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sp>
        <p:nvSpPr>
          <p:cNvPr id="12368" name="Oval 506"/>
          <p:cNvSpPr>
            <a:spLocks noChangeArrowheads="1"/>
          </p:cNvSpPr>
          <p:nvPr/>
        </p:nvSpPr>
        <p:spPr bwMode="auto">
          <a:xfrm>
            <a:off x="2728913" y="3889375"/>
            <a:ext cx="3687762" cy="1152525"/>
          </a:xfrm>
          <a:prstGeom prst="ellipse">
            <a:avLst/>
          </a:prstGeom>
          <a:noFill/>
          <a:ln w="57150" algn="ctr">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US"/>
          </a:p>
        </p:txBody>
      </p:sp>
      <p:sp>
        <p:nvSpPr>
          <p:cNvPr id="12369" name="Freeform 507"/>
          <p:cNvSpPr>
            <a:spLocks/>
          </p:cNvSpPr>
          <p:nvPr/>
        </p:nvSpPr>
        <p:spPr bwMode="auto">
          <a:xfrm>
            <a:off x="3016250" y="1336675"/>
            <a:ext cx="461963" cy="287338"/>
          </a:xfrm>
          <a:custGeom>
            <a:avLst/>
            <a:gdLst>
              <a:gd name="T0" fmla="*/ 0 w 291"/>
              <a:gd name="T1" fmla="*/ 0 h 181"/>
              <a:gd name="T2" fmla="*/ 288925 w 291"/>
              <a:gd name="T3" fmla="*/ 115888 h 181"/>
              <a:gd name="T4" fmla="*/ 461963 w 291"/>
              <a:gd name="T5" fmla="*/ 287338 h 181"/>
              <a:gd name="T6" fmla="*/ 0 60000 65536"/>
              <a:gd name="T7" fmla="*/ 0 60000 65536"/>
              <a:gd name="T8" fmla="*/ 0 60000 65536"/>
            </a:gdLst>
            <a:ahLst/>
            <a:cxnLst>
              <a:cxn ang="T6">
                <a:pos x="T0" y="T1"/>
              </a:cxn>
              <a:cxn ang="T7">
                <a:pos x="T2" y="T3"/>
              </a:cxn>
              <a:cxn ang="T8">
                <a:pos x="T4" y="T5"/>
              </a:cxn>
            </a:cxnLst>
            <a:rect l="0" t="0" r="r" b="b"/>
            <a:pathLst>
              <a:path w="291" h="181">
                <a:moveTo>
                  <a:pt x="0" y="0"/>
                </a:moveTo>
                <a:cubicBezTo>
                  <a:pt x="67" y="21"/>
                  <a:pt x="134" y="43"/>
                  <a:pt x="182" y="73"/>
                </a:cubicBezTo>
                <a:cubicBezTo>
                  <a:pt x="230" y="103"/>
                  <a:pt x="260" y="142"/>
                  <a:pt x="291" y="181"/>
                </a:cubicBezTo>
              </a:path>
            </a:pathLst>
          </a:custGeom>
          <a:noFill/>
          <a:ln w="19050" cap="flat" cmpd="sng">
            <a:solidFill>
              <a:srgbClr val="1D2F6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2370" name="Text Box 508"/>
          <p:cNvSpPr txBox="1">
            <a:spLocks noChangeArrowheads="1"/>
          </p:cNvSpPr>
          <p:nvPr/>
        </p:nvSpPr>
        <p:spPr bwMode="auto">
          <a:xfrm>
            <a:off x="3409950" y="1511300"/>
            <a:ext cx="1349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1600" b="1">
                <a:solidFill>
                  <a:srgbClr val="1D2F68"/>
                </a:solidFill>
              </a:rPr>
              <a:t>X</a:t>
            </a:r>
          </a:p>
        </p:txBody>
      </p:sp>
      <p:sp>
        <p:nvSpPr>
          <p:cNvPr id="12371" name="Text Box 509"/>
          <p:cNvSpPr txBox="1">
            <a:spLocks noChangeArrowheads="1"/>
          </p:cNvSpPr>
          <p:nvPr/>
        </p:nvSpPr>
        <p:spPr bwMode="auto">
          <a:xfrm>
            <a:off x="3282950" y="1701800"/>
            <a:ext cx="4826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1400" b="1">
                <a:solidFill>
                  <a:srgbClr val="1D2F68"/>
                </a:solidFill>
              </a:rPr>
              <a:t>Event</a:t>
            </a:r>
          </a:p>
        </p:txBody>
      </p:sp>
      <p:sp>
        <p:nvSpPr>
          <p:cNvPr id="12372" name="Line 510"/>
          <p:cNvSpPr>
            <a:spLocks noChangeShapeType="1"/>
          </p:cNvSpPr>
          <p:nvPr/>
        </p:nvSpPr>
        <p:spPr bwMode="auto">
          <a:xfrm>
            <a:off x="760413" y="1011238"/>
            <a:ext cx="0" cy="17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2373" name="Line 511"/>
          <p:cNvSpPr>
            <a:spLocks noChangeShapeType="1"/>
          </p:cNvSpPr>
          <p:nvPr/>
        </p:nvSpPr>
        <p:spPr bwMode="auto">
          <a:xfrm>
            <a:off x="5032375" y="1009650"/>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2374" name="Line 512"/>
          <p:cNvSpPr>
            <a:spLocks noChangeShapeType="1"/>
          </p:cNvSpPr>
          <p:nvPr/>
        </p:nvSpPr>
        <p:spPr bwMode="auto">
          <a:xfrm>
            <a:off x="769938" y="1066800"/>
            <a:ext cx="4262437" cy="0"/>
          </a:xfrm>
          <a:prstGeom prst="line">
            <a:avLst/>
          </a:prstGeom>
          <a:noFill/>
          <a:ln w="19050">
            <a:solidFill>
              <a:srgbClr val="1D2F68"/>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12375" name="Text Box 513"/>
          <p:cNvSpPr txBox="1">
            <a:spLocks noChangeArrowheads="1"/>
          </p:cNvSpPr>
          <p:nvPr/>
        </p:nvSpPr>
        <p:spPr bwMode="auto">
          <a:xfrm>
            <a:off x="2555875" y="952500"/>
            <a:ext cx="630238" cy="21272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1400" b="1">
                <a:solidFill>
                  <a:srgbClr val="1D2F68"/>
                </a:solidFill>
              </a:rPr>
              <a:t>Interval</a:t>
            </a:r>
          </a:p>
        </p:txBody>
      </p:sp>
      <p:sp>
        <p:nvSpPr>
          <p:cNvPr id="12376" name="Text Box 514"/>
          <p:cNvSpPr txBox="1">
            <a:spLocks noChangeArrowheads="1"/>
          </p:cNvSpPr>
          <p:nvPr/>
        </p:nvSpPr>
        <p:spPr bwMode="auto">
          <a:xfrm>
            <a:off x="7280275" y="1182688"/>
            <a:ext cx="13239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eaLnBrk="0" fontAlgn="base" hangingPunct="0">
              <a:spcBef>
                <a:spcPct val="50000"/>
              </a:spcBef>
              <a:spcAft>
                <a:spcPct val="0"/>
              </a:spcAft>
              <a:defRPr sz="2400">
                <a:solidFill>
                  <a:schemeClr val="tx1"/>
                </a:solidFill>
                <a:latin typeface="Arial" pitchFamily="34" charset="0"/>
              </a:defRPr>
            </a:lvl6pPr>
            <a:lvl7pPr marL="2971800" indent="-228600" algn="ctr" eaLnBrk="0" fontAlgn="base" hangingPunct="0">
              <a:spcBef>
                <a:spcPct val="50000"/>
              </a:spcBef>
              <a:spcAft>
                <a:spcPct val="0"/>
              </a:spcAft>
              <a:defRPr sz="2400">
                <a:solidFill>
                  <a:schemeClr val="tx1"/>
                </a:solidFill>
                <a:latin typeface="Arial" pitchFamily="34" charset="0"/>
              </a:defRPr>
            </a:lvl7pPr>
            <a:lvl8pPr marL="3429000" indent="-228600" algn="ctr" eaLnBrk="0" fontAlgn="base" hangingPunct="0">
              <a:spcBef>
                <a:spcPct val="50000"/>
              </a:spcBef>
              <a:spcAft>
                <a:spcPct val="0"/>
              </a:spcAft>
              <a:defRPr sz="2400">
                <a:solidFill>
                  <a:schemeClr val="tx1"/>
                </a:solidFill>
                <a:latin typeface="Arial" pitchFamily="34" charset="0"/>
              </a:defRPr>
            </a:lvl8pPr>
            <a:lvl9pPr marL="3886200" indent="-228600" algn="ctr" eaLnBrk="0" fontAlgn="base" hangingPunct="0">
              <a:spcBef>
                <a:spcPct val="50000"/>
              </a:spcBef>
              <a:spcAft>
                <a:spcPct val="0"/>
              </a:spcAft>
              <a:defRPr sz="2400">
                <a:solidFill>
                  <a:schemeClr val="tx1"/>
                </a:solidFill>
                <a:latin typeface="Arial" pitchFamily="34" charset="0"/>
              </a:defRPr>
            </a:lvl9pPr>
          </a:lstStyle>
          <a:p>
            <a:pPr eaLnBrk="1" hangingPunct="1"/>
            <a:r>
              <a:rPr lang="en-US" sz="1400" b="1">
                <a:solidFill>
                  <a:srgbClr val="990000"/>
                </a:solidFill>
              </a:rPr>
              <a:t>Interoperability &amp; functional definition</a:t>
            </a:r>
          </a:p>
        </p:txBody>
      </p:sp>
    </p:spTree>
  </p:cSld>
  <p:clrMapOvr>
    <a:masterClrMapping/>
  </p:clrMapOvr>
  <p:transition spd="med">
    <p:pull dir="lu"/>
  </p:transition>
  <p:timing>
    <p:tnLst>
      <p:par>
        <p:cTn id="1" dur="indefinite" restart="never" nodeType="tmRoot"/>
      </p:par>
    </p:tnLst>
  </p:timing>
</p:sld>
</file>

<file path=ppt/theme/theme1.xml><?xml version="1.0" encoding="utf-8"?>
<a:theme xmlns:a="http://schemas.openxmlformats.org/drawingml/2006/main" name="05-12-01_Required Communication Performance_V3_TKraft with AFS">
  <a:themeElements>
    <a:clrScheme name="05-12-01_Required Communication Performance_V3_TKraft with A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5-12-01_Required Communication Performance_V3_TKraft with A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05-12-01_Required Communication Performance_V3_TKraft with A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5-12-01_Required Communication Performance_V3_TKraft with A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5-12-01_Required Communication Performance_V3_TKraft with A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5-12-01_Required Communication Performance_V3_TKraft with A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5-12-01_Required Communication Performance_V3_TKraft with A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5-12-01_Required Communication Performance_V3_TKraft with A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5-12-01_Required Communication Performance_V3_TKraft with A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5-12-01_Required Communication Performance_V3_TKraft with A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5-12-01_Required Communication Performance_V3_TKraft with A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5-12-01_Required Communication Performance_V3_TKraft with A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5-12-01_Required Communication Performance_V3_TKraft with A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5-12-01_Required Communication Performance_V3_TKraft with A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senter xmlns="2b0c29a6-a2e0-472b-bfb4-397922b0132f">Tom Kraft (FAA)</Presenter>
    <Category xmlns="2b0c29a6-a2e0-472b-bfb4-397922b0132f">5-Presentations</Category>
    <Type_x0020_Name xmlns="2b0c29a6-a2e0-472b-bfb4-397922b0132f" xsi:nil="true"/>
    <Update_x0020_Date xmlns="2b0c29a6-a2e0-472b-bfb4-397922b0132f">May 16,2013</Update_x0020_Date>
    <Number xmlns="2b0c29a6-a2e0-472b-bfb4-397922b0132f">04</Numbe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43197A9E908A47827FCEC1DFAA35AC" ma:contentTypeVersion="5" ma:contentTypeDescription="Create a new document." ma:contentTypeScope="" ma:versionID="3339ee465e679044d442d05bac7374a2">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9819D3-8B94-4140-B80B-631AF7449EAD}"/>
</file>

<file path=customXml/itemProps2.xml><?xml version="1.0" encoding="utf-8"?>
<ds:datastoreItem xmlns:ds="http://schemas.openxmlformats.org/officeDocument/2006/customXml" ds:itemID="{416FBDC0-036D-4E59-AB3F-19C21067F454}"/>
</file>

<file path=customXml/itemProps3.xml><?xml version="1.0" encoding="utf-8"?>
<ds:datastoreItem xmlns:ds="http://schemas.openxmlformats.org/officeDocument/2006/customXml" ds:itemID="{E433F32B-12DE-470E-91CE-D6381B39D770}"/>
</file>

<file path=docProps/app.xml><?xml version="1.0" encoding="utf-8"?>
<Properties xmlns="http://schemas.openxmlformats.org/officeDocument/2006/extended-properties" xmlns:vt="http://schemas.openxmlformats.org/officeDocument/2006/docPropsVTypes">
  <Template>060609_PARC_Data Link Roadmap_v2.6_TK</Template>
  <TotalTime>143164682</TotalTime>
  <Pages>46</Pages>
  <Words>1820</Words>
  <Application>Microsoft Office PowerPoint</Application>
  <PresentationFormat>On-screen Show (4:3)</PresentationFormat>
  <Paragraphs>282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05-12-01_Required Communication Performance_V3_TKraft with AFS</vt:lpstr>
      <vt:lpstr>Derivation of RCP/RSP specifications</vt:lpstr>
      <vt:lpstr>Introduction</vt:lpstr>
      <vt:lpstr>RCP 240 – RSP 180 time requirements</vt:lpstr>
      <vt:lpstr>Side note – RCP 400 – RSP 400</vt:lpstr>
      <vt:lpstr>Relationship of RCP/RSP to tau (τ)</vt:lpstr>
      <vt:lpstr>PowerPoint Presentation</vt:lpstr>
      <vt:lpstr>CNS/ATM context</vt:lpstr>
      <vt:lpstr>RCP communication transaction time</vt:lpstr>
      <vt:lpstr>RSP surveillance data transit time</vt:lpstr>
      <vt:lpstr>RCP continuity</vt:lpstr>
      <vt:lpstr>RSP continuity</vt:lpstr>
      <vt:lpstr>RCP – RSP availability (1 of 3)</vt:lpstr>
      <vt:lpstr>RCP – RSP availability (2 of 3)</vt:lpstr>
      <vt:lpstr>RCP – RSP availability (3 of 3)</vt:lpstr>
      <vt:lpstr>RCP – RSP integrity (1 of 2)</vt:lpstr>
      <vt:lpstr>RCP – RSP integrity (2 of 2)</vt:lpstr>
      <vt:lpstr>Conclusion</vt:lpstr>
      <vt:lpstr>PowerPoint Presentation</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Derivation of RCP/RSP Specifications - Where RCP 240 and RSP 180 criteria come from?</dc:title>
  <dc:creator>Tom Kraft</dc:creator>
  <cp:lastModifiedBy>Tom Kraft</cp:lastModifiedBy>
  <cp:revision>858</cp:revision>
  <cp:lastPrinted>1999-05-01T20:41:40Z</cp:lastPrinted>
  <dcterms:created xsi:type="dcterms:W3CDTF">1997-01-20T14:07:04Z</dcterms:created>
  <dcterms:modified xsi:type="dcterms:W3CDTF">2013-05-12T21:08:45Z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er">
    <vt:lpwstr>Tom Kraft</vt:lpwstr>
  </property>
  <property fmtid="{D5CDD505-2E9C-101B-9397-08002B2CF9AE}" pid="3" name="Day">
    <vt:lpwstr>1) CSTA Presentation</vt:lpwstr>
  </property>
  <property fmtid="{D5CDD505-2E9C-101B-9397-08002B2CF9AE}" pid="4" name="Order">
    <vt:r8>4600</vt:r8>
  </property>
  <property fmtid="{D5CDD505-2E9C-101B-9397-08002B2CF9AE}" pid="5" name="Doc">
    <vt:lpwstr/>
  </property>
  <property fmtid="{D5CDD505-2E9C-101B-9397-08002B2CF9AE}" pid="6" name="ContentTypeId">
    <vt:lpwstr>0x0101003943197A9E908A47827FCEC1DFAA35AC</vt:lpwstr>
  </property>
</Properties>
</file>